
<file path=[Content_Types].xml><?xml version="1.0" encoding="utf-8"?>
<Types xmlns="http://schemas.openxmlformats.org/package/2006/content-types">
  <Default Extension="emf" ContentType="image/x-emf"/>
  <Default Extension="gif" ContentType="image/gif"/>
  <Default Extension="ico" ContentType="image/x-ico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0" r:id="rId6"/>
    <p:sldId id="262" r:id="rId7"/>
    <p:sldId id="264" r:id="rId8"/>
    <p:sldId id="263" r:id="rId9"/>
    <p:sldId id="269" r:id="rId10"/>
    <p:sldId id="261" r:id="rId11"/>
    <p:sldId id="266" r:id="rId12"/>
    <p:sldId id="270" r:id="rId13"/>
    <p:sldId id="271" r:id="rId14"/>
    <p:sldId id="272" r:id="rId15"/>
    <p:sldId id="273" r:id="rId16"/>
    <p:sldId id="267" r:id="rId17"/>
    <p:sldId id="268" r:id="rId18"/>
    <p:sldId id="265" r:id="rId19"/>
    <p:sldId id="275" r:id="rId20"/>
    <p:sldId id="274" r:id="rId21"/>
    <p:sldId id="276" r:id="rId22"/>
    <p:sldId id="277" r:id="rId23"/>
    <p:sldId id="278" r:id="rId24"/>
    <p:sldId id="283" r:id="rId25"/>
    <p:sldId id="1129" r:id="rId26"/>
    <p:sldId id="1131" r:id="rId27"/>
    <p:sldId id="279" r:id="rId28"/>
    <p:sldId id="302" r:id="rId29"/>
    <p:sldId id="303" r:id="rId30"/>
    <p:sldId id="304" r:id="rId31"/>
    <p:sldId id="305" r:id="rId32"/>
    <p:sldId id="306" r:id="rId33"/>
    <p:sldId id="1126" r:id="rId34"/>
    <p:sldId id="307" r:id="rId35"/>
    <p:sldId id="1127" r:id="rId36"/>
    <p:sldId id="1128" r:id="rId37"/>
    <p:sldId id="280" r:id="rId38"/>
    <p:sldId id="281" r:id="rId39"/>
    <p:sldId id="282" r:id="rId40"/>
    <p:sldId id="287" r:id="rId41"/>
    <p:sldId id="1132" r:id="rId42"/>
    <p:sldId id="284" r:id="rId43"/>
    <p:sldId id="285" r:id="rId44"/>
    <p:sldId id="286" r:id="rId45"/>
    <p:sldId id="289" r:id="rId46"/>
    <p:sldId id="290" r:id="rId47"/>
    <p:sldId id="296" r:id="rId48"/>
    <p:sldId id="291" r:id="rId49"/>
    <p:sldId id="301" r:id="rId50"/>
    <p:sldId id="292" r:id="rId51"/>
    <p:sldId id="293" r:id="rId52"/>
    <p:sldId id="294" r:id="rId53"/>
    <p:sldId id="295" r:id="rId54"/>
    <p:sldId id="300" r:id="rId55"/>
    <p:sldId id="297" r:id="rId56"/>
    <p:sldId id="298" r:id="rId57"/>
    <p:sldId id="299"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660"/>
  </p:normalViewPr>
  <p:slideViewPr>
    <p:cSldViewPr>
      <p:cViewPr varScale="1">
        <p:scale>
          <a:sx n="107" d="100"/>
          <a:sy n="107" d="100"/>
        </p:scale>
        <p:origin x="104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DDEC7-2DCB-4273-8908-7163956F31C5}" type="datetimeFigureOut">
              <a:rPr lang="en-US" smtClean="0"/>
              <a:t>10/13/2023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2E3CB-8261-4D7E-A0EB-BF4B5F5EF393}" type="slidenum">
              <a:rPr lang="en-US" smtClean="0"/>
              <a:t>‹#›</a:t>
            </a:fld>
            <a:endParaRPr lang="en-US"/>
          </a:p>
        </p:txBody>
      </p:sp>
    </p:spTree>
    <p:extLst>
      <p:ext uri="{BB962C8B-B14F-4D97-AF65-F5344CB8AC3E}">
        <p14:creationId xmlns:p14="http://schemas.microsoft.com/office/powerpoint/2010/main" val="1512631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5F416CC3-0C81-4FB4-855D-E14A904F5B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F70F97-1287-40AF-ADAF-FBA80D72E53C}" type="slidenum">
              <a:rPr lang="de-CH" altLang="en-US" smtClean="0"/>
              <a:pPr>
                <a:spcBef>
                  <a:spcPct val="0"/>
                </a:spcBef>
              </a:pPr>
              <a:t>33</a:t>
            </a:fld>
            <a:endParaRPr lang="de-CH" altLang="en-US"/>
          </a:p>
        </p:txBody>
      </p:sp>
      <p:sp>
        <p:nvSpPr>
          <p:cNvPr id="15363" name="Rectangle 2">
            <a:extLst>
              <a:ext uri="{FF2B5EF4-FFF2-40B4-BE49-F238E27FC236}">
                <a16:creationId xmlns:a16="http://schemas.microsoft.com/office/drawing/2014/main" id="{C2373089-B799-48B3-B3A1-4CE317E5D62D}"/>
              </a:ext>
            </a:extLst>
          </p:cNvPr>
          <p:cNvSpPr>
            <a:spLocks noGrp="1" noRot="1" noChangeAspect="1" noChangeArrowheads="1" noTextEdit="1"/>
          </p:cNvSpPr>
          <p:nvPr>
            <p:ph type="sldImg"/>
          </p:nvPr>
        </p:nvSpPr>
        <p:spPr>
          <a:xfrm>
            <a:off x="1181100" y="696913"/>
            <a:ext cx="4648200" cy="3486150"/>
          </a:xfrm>
          <a:ln/>
        </p:spPr>
      </p:sp>
      <p:sp>
        <p:nvSpPr>
          <p:cNvPr id="15364" name="Rectangle 3">
            <a:extLst>
              <a:ext uri="{FF2B5EF4-FFF2-40B4-BE49-F238E27FC236}">
                <a16:creationId xmlns:a16="http://schemas.microsoft.com/office/drawing/2014/main" id="{9B413B29-3CA6-4D7D-B6FB-CFC8410EBC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100" dirty="0">
              <a:latin typeface="Arial" panose="020B0604020202020204" pitchFamily="34" charset="0"/>
            </a:endParaRPr>
          </a:p>
        </p:txBody>
      </p:sp>
    </p:spTree>
    <p:extLst>
      <p:ext uri="{BB962C8B-B14F-4D97-AF65-F5344CB8AC3E}">
        <p14:creationId xmlns:p14="http://schemas.microsoft.com/office/powerpoint/2010/main" val="2293680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F02343-64C2-4A89-93EC-00818B234316}"/>
              </a:ext>
            </a:extLst>
          </p:cNvPr>
          <p:cNvSpPr>
            <a:spLocks noGrp="1"/>
          </p:cNvSpPr>
          <p:nvPr>
            <p:ph type="sldNum" sz="quarter" idx="10"/>
          </p:nvPr>
        </p:nvSpPr>
        <p:spPr/>
        <p:txBody>
          <a:bodyPr/>
          <a:lstStyle/>
          <a:p>
            <a:fld id="{50B7233A-A0F2-4545-940D-3279EECC859B}" type="slidenum">
              <a:rPr lang="bg-BG" smtClean="0"/>
              <a:t>‹#›</a:t>
            </a:fld>
            <a:endParaRPr lang="bg-BG" dirty="0"/>
          </a:p>
        </p:txBody>
      </p:sp>
    </p:spTree>
    <p:extLst>
      <p:ext uri="{BB962C8B-B14F-4D97-AF65-F5344CB8AC3E}">
        <p14:creationId xmlns:p14="http://schemas.microsoft.com/office/powerpoint/2010/main" val="66306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ico"/><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gif"/><Relationship Id="rId7" Type="http://schemas.openxmlformats.org/officeDocument/2006/relationships/image" Target="../media/image21.gif"/><Relationship Id="rId2" Type="http://schemas.openxmlformats.org/officeDocument/2006/relationships/image" Target="../media/image16.gif"/><Relationship Id="rId1" Type="http://schemas.openxmlformats.org/officeDocument/2006/relationships/slideLayout" Target="../slideLayouts/slideLayout5.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Wave_picking" TargetMode="External"/><Relationship Id="rId2" Type="http://schemas.openxmlformats.org/officeDocument/2006/relationships/hyperlink" Target="https://en.wikipedia.org/wiki/Order_processing#Piece_Picking" TargetMode="Externa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en.wikipedia.org/wiki/Conveyor_syste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0Zbw4vY5NKU" TargetMode="Externa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B6zPnVGS0VI" TargetMode="Externa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3.ico"/></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3.ico"/></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67.emf"/></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Warehouse" TargetMode="External"/><Relationship Id="rId2" Type="http://schemas.openxmlformats.org/officeDocument/2006/relationships/hyperlink" Target="https://en.wikipedia.org/wiki/Inventory" TargetMode="Externa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Inventory" TargetMode="Externa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WHQlylzS1rc" TargetMode="External"/><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en.wikipedia.org/wiki/Helmets" TargetMode="External"/><Relationship Id="rId7" Type="http://schemas.openxmlformats.org/officeDocument/2006/relationships/image" Target="../media/image72.png"/><Relationship Id="rId2" Type="http://schemas.openxmlformats.org/officeDocument/2006/relationships/hyperlink" Target="https://en.wikipedia.org/wiki/Clothing" TargetMode="External"/><Relationship Id="rId1" Type="http://schemas.openxmlformats.org/officeDocument/2006/relationships/slideLayout" Target="../slideLayouts/slideLayout5.xml"/><Relationship Id="rId6" Type="http://schemas.openxmlformats.org/officeDocument/2006/relationships/hyperlink" Target="https://en.wikipedia.org/wiki/Infection" TargetMode="External"/><Relationship Id="rId5" Type="http://schemas.openxmlformats.org/officeDocument/2006/relationships/hyperlink" Target="https://en.wikipedia.org/wiki/Injury" TargetMode="External"/><Relationship Id="rId4" Type="http://schemas.openxmlformats.org/officeDocument/2006/relationships/hyperlink" Target="https://en.wikipedia.org/wiki/Goggl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hs.uk/conditions/back-pain/"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ico"/></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7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3.ico"/></Relationships>
</file>

<file path=ppt/slides/_rels/slide8.xml.rels><?xml version="1.0" encoding="UTF-8" standalone="yes"?>
<Relationships xmlns="http://schemas.openxmlformats.org/package/2006/relationships"><Relationship Id="rId2" Type="http://schemas.openxmlformats.org/officeDocument/2006/relationships/image" Target="../media/image3.ico"/><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ico"/><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t>Section 1. Basic topics</a:t>
            </a:r>
          </a:p>
        </p:txBody>
      </p:sp>
      <p:sp>
        <p:nvSpPr>
          <p:cNvPr id="3" name="Subtitle 2"/>
          <p:cNvSpPr>
            <a:spLocks noGrp="1"/>
          </p:cNvSpPr>
          <p:nvPr>
            <p:ph type="subTitle" idx="1"/>
          </p:nvPr>
        </p:nvSpPr>
        <p:spPr>
          <a:xfrm>
            <a:off x="1371600" y="3200400"/>
            <a:ext cx="6400800" cy="1066800"/>
          </a:xfrm>
        </p:spPr>
        <p:txBody>
          <a:bodyPr>
            <a:normAutofit/>
          </a:bodyPr>
          <a:lstStyle/>
          <a:p>
            <a:r>
              <a:rPr lang="en-US" sz="2800" b="1" i="1" u="sng" dirty="0"/>
              <a:t>Introduction in Logistics and Supply Chain Management</a:t>
            </a:r>
            <a:endParaRPr lang="en-US" sz="2800" dirty="0"/>
          </a:p>
        </p:txBody>
      </p:sp>
      <p:sp>
        <p:nvSpPr>
          <p:cNvPr id="7" name="TextBox 6"/>
          <p:cNvSpPr txBox="1"/>
          <p:nvPr/>
        </p:nvSpPr>
        <p:spPr>
          <a:xfrm>
            <a:off x="1295400" y="4572000"/>
            <a:ext cx="6400800" cy="369332"/>
          </a:xfrm>
          <a:prstGeom prst="rect">
            <a:avLst/>
          </a:prstGeom>
          <a:noFill/>
        </p:spPr>
        <p:txBody>
          <a:bodyPr wrap="square" rtlCol="0">
            <a:spAutoFit/>
          </a:bodyPr>
          <a:lstStyle/>
          <a:p>
            <a:pPr algn="ctr"/>
            <a:r>
              <a:rPr lang="en-US" b="1" dirty="0"/>
              <a:t>IMS – AXAN Synergy November 2019</a:t>
            </a:r>
          </a:p>
        </p:txBody>
      </p:sp>
      <p:pic>
        <p:nvPicPr>
          <p:cNvPr id="6" name="Picture 5" descr="A logo with red and black squares&#10;&#10;Description automatically generated">
            <a:extLst>
              <a:ext uri="{FF2B5EF4-FFF2-40B4-BE49-F238E27FC236}">
                <a16:creationId xmlns:a16="http://schemas.microsoft.com/office/drawing/2014/main" id="{C3CDCE7E-9850-B66F-D6C9-22BF78766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04850"/>
            <a:ext cx="1828800" cy="1828800"/>
          </a:xfrm>
          <a:prstGeom prst="rect">
            <a:avLst/>
          </a:prstGeom>
        </p:spPr>
      </p:pic>
    </p:spTree>
    <p:extLst>
      <p:ext uri="{BB962C8B-B14F-4D97-AF65-F5344CB8AC3E}">
        <p14:creationId xmlns:p14="http://schemas.microsoft.com/office/powerpoint/2010/main" val="2689838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6000" y="1639798"/>
            <a:ext cx="6324600" cy="639762"/>
          </a:xfrm>
        </p:spPr>
        <p:txBody>
          <a:bodyPr>
            <a:normAutofit/>
          </a:bodyPr>
          <a:lstStyle/>
          <a:p>
            <a:r>
              <a:rPr lang="en-US" sz="2000" dirty="0"/>
              <a:t>Design of processes using technologies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324" t="29348" r="24833" b="13587"/>
          <a:stretch/>
        </p:blipFill>
        <p:spPr bwMode="auto">
          <a:xfrm>
            <a:off x="785463" y="2267820"/>
            <a:ext cx="6910737" cy="427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061A5FC8-81F1-7004-20BE-F521DD2C1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26844"/>
            <a:ext cx="1219200" cy="1219200"/>
          </a:xfrm>
          <a:prstGeom prst="rect">
            <a:avLst/>
          </a:prstGeom>
        </p:spPr>
      </p:pic>
    </p:spTree>
    <p:extLst>
      <p:ext uri="{BB962C8B-B14F-4D97-AF65-F5344CB8AC3E}">
        <p14:creationId xmlns:p14="http://schemas.microsoft.com/office/powerpoint/2010/main" val="343463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524000"/>
            <a:ext cx="4040188" cy="422275"/>
          </a:xfrm>
        </p:spPr>
        <p:txBody>
          <a:bodyPr>
            <a:normAutofit/>
          </a:bodyPr>
          <a:lstStyle/>
          <a:p>
            <a:r>
              <a:rPr lang="en-US" sz="2000" dirty="0"/>
              <a:t>Receiving</a:t>
            </a:r>
          </a:p>
        </p:txBody>
      </p:sp>
      <p:sp>
        <p:nvSpPr>
          <p:cNvPr id="10" name="Text Placeholder 9"/>
          <p:cNvSpPr>
            <a:spLocks noGrp="1"/>
          </p:cNvSpPr>
          <p:nvPr>
            <p:ph type="body" sz="quarter" idx="3"/>
          </p:nvPr>
        </p:nvSpPr>
        <p:spPr>
          <a:xfrm>
            <a:off x="457200" y="2057400"/>
            <a:ext cx="7086600" cy="4495800"/>
          </a:xfrm>
        </p:spPr>
        <p:txBody>
          <a:bodyPr>
            <a:normAutofit/>
          </a:bodyPr>
          <a:lstStyle/>
          <a:p>
            <a:r>
              <a:rPr lang="en-US" sz="1800" b="0" dirty="0"/>
              <a:t>The following steps and procedures are performed by Central Receiving staff;</a:t>
            </a:r>
          </a:p>
          <a:p>
            <a:endParaRPr lang="en-US" sz="1800" b="0" dirty="0"/>
          </a:p>
          <a:p>
            <a:r>
              <a:rPr lang="en-US" sz="1800" dirty="0"/>
              <a:t>a)</a:t>
            </a:r>
            <a:r>
              <a:rPr lang="en-US" sz="1800" b="0" dirty="0"/>
              <a:t> Checking all the material/goods received against the supplier’s packing document.</a:t>
            </a:r>
          </a:p>
          <a:p>
            <a:r>
              <a:rPr lang="en-US" sz="1800" dirty="0"/>
              <a:t>b)</a:t>
            </a:r>
            <a:r>
              <a:rPr lang="en-US" sz="1800" b="0" dirty="0"/>
              <a:t> Inspect all external packages for any visual damage. If visible damage is apparent, conduct a more thorough inspection of the contents of the packages to look for obvious damage to the item in the carton or container.</a:t>
            </a:r>
          </a:p>
          <a:p>
            <a:r>
              <a:rPr lang="en-US" sz="1800" dirty="0"/>
              <a:t>c) </a:t>
            </a:r>
            <a:r>
              <a:rPr lang="en-US" sz="1800" b="0" dirty="0"/>
              <a:t>All completed received goods are immediately fork away to the put away central.</a:t>
            </a:r>
          </a:p>
          <a:p>
            <a:r>
              <a:rPr lang="en-US" sz="1800" dirty="0"/>
              <a:t>d) </a:t>
            </a:r>
            <a:r>
              <a:rPr lang="en-US" sz="1800" b="0" dirty="0"/>
              <a:t>Any products found with damage packaging or variance in quantity, must be indicated on the receiving document. Picture of the damage parts are also required to be taken for record purposes. Report the damage to the proper authority in the organization.</a:t>
            </a:r>
          </a:p>
        </p:txBody>
      </p:sp>
      <p:pic>
        <p:nvPicPr>
          <p:cNvPr id="3" name="Picture 2" descr="A logo with red and black squares&#10;&#10;Description automatically generated">
            <a:extLst>
              <a:ext uri="{FF2B5EF4-FFF2-40B4-BE49-F238E27FC236}">
                <a16:creationId xmlns:a16="http://schemas.microsoft.com/office/drawing/2014/main" id="{B87164A6-F73A-4C09-90E9-91C407372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2344"/>
            <a:ext cx="1219200" cy="1219200"/>
          </a:xfrm>
          <a:prstGeom prst="rect">
            <a:avLst/>
          </a:prstGeom>
        </p:spPr>
      </p:pic>
    </p:spTree>
    <p:extLst>
      <p:ext uri="{BB962C8B-B14F-4D97-AF65-F5344CB8AC3E}">
        <p14:creationId xmlns:p14="http://schemas.microsoft.com/office/powerpoint/2010/main" val="358562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14" t="15942" r="16583" b="10145"/>
          <a:stretch/>
        </p:blipFill>
        <p:spPr bwMode="auto">
          <a:xfrm>
            <a:off x="304800" y="1474303"/>
            <a:ext cx="8600660" cy="515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F776896D-67BA-17C3-23A1-0BB700C30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6200"/>
            <a:ext cx="1219200" cy="1219200"/>
          </a:xfrm>
          <a:prstGeom prst="rect">
            <a:avLst/>
          </a:prstGeom>
        </p:spPr>
      </p:pic>
    </p:spTree>
    <p:extLst>
      <p:ext uri="{BB962C8B-B14F-4D97-AF65-F5344CB8AC3E}">
        <p14:creationId xmlns:p14="http://schemas.microsoft.com/office/powerpoint/2010/main" val="397066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32790" r="51009" b="13949"/>
          <a:stretch/>
        </p:blipFill>
        <p:spPr bwMode="auto">
          <a:xfrm>
            <a:off x="542365" y="1358258"/>
            <a:ext cx="5867400" cy="5118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441D7051-C107-53C7-DFF2-DDAC9D5C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9058"/>
            <a:ext cx="1219200" cy="1219200"/>
          </a:xfrm>
          <a:prstGeom prst="rect">
            <a:avLst/>
          </a:prstGeom>
        </p:spPr>
      </p:pic>
    </p:spTree>
    <p:extLst>
      <p:ext uri="{BB962C8B-B14F-4D97-AF65-F5344CB8AC3E}">
        <p14:creationId xmlns:p14="http://schemas.microsoft.com/office/powerpoint/2010/main" val="353646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oreflexoffice.com/help/wms/rf_scanning/rf_receiving_po_with_preallocated_inventories_files/image0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88256"/>
            <a:ext cx="17526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oreflexoffice.com/help/wms/rf_scanning/rf_receiving_po_with_preallocated_inventories_files/image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088256"/>
            <a:ext cx="1771650" cy="18669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coreflexoffice.com/help/wms/rf_scanning/rf_receiving_po_with_preallocated_inventories_files/image00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88256"/>
            <a:ext cx="177165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coreflexoffice.com/help/wms/rf_scanning/rf_receiving_po_with_preallocated_inventories_files/image00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2076450"/>
            <a:ext cx="1743075" cy="21145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coreflexoffice.com/help/wms/rf_scanning/rf_receiving_po_with_preallocated_inventories_files/image010.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10075"/>
            <a:ext cx="1800225" cy="2066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a:spLocks noGrp="1"/>
          </p:cNvSpPr>
          <p:nvPr>
            <p:ph type="body" idx="1"/>
          </p:nvPr>
        </p:nvSpPr>
        <p:spPr>
          <a:xfrm>
            <a:off x="506000" y="1676400"/>
            <a:ext cx="6324600" cy="374560"/>
          </a:xfrm>
        </p:spPr>
        <p:txBody>
          <a:bodyPr>
            <a:normAutofit lnSpcReduction="10000"/>
          </a:bodyPr>
          <a:lstStyle/>
          <a:p>
            <a:r>
              <a:rPr lang="en-US" sz="2000" dirty="0"/>
              <a:t>Receiving via RF</a:t>
            </a:r>
          </a:p>
        </p:txBody>
      </p:sp>
      <p:pic>
        <p:nvPicPr>
          <p:cNvPr id="3084" name="Picture 12" descr="http://coreflexoffice.com/help/wms/rf_scanning/rf_receiving_po_with_preallocated_inventories_files/image012.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2450" y="4352925"/>
            <a:ext cx="1828800" cy="2124075"/>
          </a:xfrm>
          <a:prstGeom prst="rect">
            <a:avLst/>
          </a:prstGeom>
          <a:noFill/>
          <a:extLst>
            <a:ext uri="{909E8E84-426E-40DD-AFC4-6F175D3DCCD1}">
              <a14:hiddenFill xmlns:a14="http://schemas.microsoft.com/office/drawing/2010/main">
                <a:solidFill>
                  <a:srgbClr val="FFFFFF"/>
                </a:solidFill>
              </a14:hiddenFill>
            </a:ext>
          </a:extLst>
        </p:spPr>
      </p:pic>
      <p:sp>
        <p:nvSpPr>
          <p:cNvPr id="8" name="Diamond 7"/>
          <p:cNvSpPr/>
          <p:nvPr/>
        </p:nvSpPr>
        <p:spPr>
          <a:xfrm>
            <a:off x="2514600" y="4648200"/>
            <a:ext cx="1695450" cy="1524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Pending on receiving type </a:t>
            </a:r>
          </a:p>
        </p:txBody>
      </p:sp>
      <p:pic>
        <p:nvPicPr>
          <p:cNvPr id="3" name="Picture 2" descr="A logo with red and black squares&#10;&#10;Description automatically generated">
            <a:extLst>
              <a:ext uri="{FF2B5EF4-FFF2-40B4-BE49-F238E27FC236}">
                <a16:creationId xmlns:a16="http://schemas.microsoft.com/office/drawing/2014/main" id="{8101A64D-FF3F-1E01-A837-2202A9E454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635" y="152400"/>
            <a:ext cx="1219200" cy="1219200"/>
          </a:xfrm>
          <a:prstGeom prst="rect">
            <a:avLst/>
          </a:prstGeom>
        </p:spPr>
      </p:pic>
    </p:spTree>
    <p:extLst>
      <p:ext uri="{BB962C8B-B14F-4D97-AF65-F5344CB8AC3E}">
        <p14:creationId xmlns:p14="http://schemas.microsoft.com/office/powerpoint/2010/main" val="40636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47800"/>
            <a:ext cx="7620000" cy="422275"/>
          </a:xfrm>
        </p:spPr>
        <p:txBody>
          <a:bodyPr>
            <a:normAutofit/>
          </a:bodyPr>
          <a:lstStyle/>
          <a:p>
            <a:r>
              <a:rPr lang="en-US" sz="2000" u="sng" dirty="0"/>
              <a:t>Single(Serial) Shipment Container Code (SSCC) – The Logistics Unit</a:t>
            </a:r>
          </a:p>
        </p:txBody>
      </p:sp>
      <p:sp>
        <p:nvSpPr>
          <p:cNvPr id="4" name="Content Placeholder 3"/>
          <p:cNvSpPr>
            <a:spLocks noGrp="1"/>
          </p:cNvSpPr>
          <p:nvPr>
            <p:ph sz="half" idx="2"/>
          </p:nvPr>
        </p:nvSpPr>
        <p:spPr>
          <a:xfrm>
            <a:off x="457200" y="1828800"/>
            <a:ext cx="7467600" cy="1025525"/>
          </a:xfrm>
        </p:spPr>
        <p:txBody>
          <a:bodyPr>
            <a:normAutofit/>
          </a:bodyPr>
          <a:lstStyle/>
          <a:p>
            <a:pPr marL="0" indent="0">
              <a:buNone/>
            </a:pPr>
            <a:r>
              <a:rPr lang="en-US" sz="1400" dirty="0"/>
              <a:t>A Logistics Unit, e.g. pallet, container etc. are made up of identical or different Units</a:t>
            </a:r>
          </a:p>
          <a:p>
            <a:pPr marL="0" indent="0">
              <a:buNone/>
            </a:pPr>
            <a:r>
              <a:rPr lang="en-US" sz="1400" dirty="0"/>
              <a:t>It is created for the purpose of storage and / or transportation of products in logistics chain. For encoding it is used the 18-digit Serial Code Logistics Unit - SSCC (Serial Shipping Container Code) and is depicted by EAN-128.</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688" t="24252" r="33271" b="31910"/>
          <a:stretch/>
        </p:blipFill>
        <p:spPr bwMode="auto">
          <a:xfrm>
            <a:off x="609600" y="2823921"/>
            <a:ext cx="5410200" cy="380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01787189-E650-5756-51D8-F2EC79652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1219200" cy="1219200"/>
          </a:xfrm>
          <a:prstGeom prst="rect">
            <a:avLst/>
          </a:prstGeom>
        </p:spPr>
      </p:pic>
    </p:spTree>
    <p:extLst>
      <p:ext uri="{BB962C8B-B14F-4D97-AF65-F5344CB8AC3E}">
        <p14:creationId xmlns:p14="http://schemas.microsoft.com/office/powerpoint/2010/main" val="298505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000" u="sng" dirty="0"/>
              <a:t>Returns</a:t>
            </a:r>
            <a:endParaRPr lang="en-US" sz="20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78" t="32971" r="43650" b="20380"/>
          <a:stretch/>
        </p:blipFill>
        <p:spPr bwMode="auto">
          <a:xfrm>
            <a:off x="967409" y="2531165"/>
            <a:ext cx="6775174" cy="341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793B5C89-B6E8-6487-A69C-C21789121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59" y="228600"/>
            <a:ext cx="1219200" cy="1219200"/>
          </a:xfrm>
          <a:prstGeom prst="rect">
            <a:avLst/>
          </a:prstGeom>
        </p:spPr>
      </p:pic>
    </p:spTree>
    <p:extLst>
      <p:ext uri="{BB962C8B-B14F-4D97-AF65-F5344CB8AC3E}">
        <p14:creationId xmlns:p14="http://schemas.microsoft.com/office/powerpoint/2010/main" val="351999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00600" y="647700"/>
            <a:ext cx="4040188" cy="346075"/>
          </a:xfrm>
        </p:spPr>
        <p:txBody>
          <a:bodyPr>
            <a:normAutofit fontScale="92500" lnSpcReduction="20000"/>
          </a:bodyPr>
          <a:lstStyle/>
          <a:p>
            <a:pPr algn="r"/>
            <a:r>
              <a:rPr lang="en-US" sz="2000" u="sng" dirty="0"/>
              <a:t>Storage – Put Away</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39" t="13021" r="16481" b="6250"/>
          <a:stretch/>
        </p:blipFill>
        <p:spPr bwMode="auto">
          <a:xfrm>
            <a:off x="990600" y="1203261"/>
            <a:ext cx="7971183" cy="5393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0B6E4BF7-1915-E8F8-DCA4-715F681F1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6200"/>
            <a:ext cx="1219200" cy="1219200"/>
          </a:xfrm>
          <a:prstGeom prst="rect">
            <a:avLst/>
          </a:prstGeom>
        </p:spPr>
      </p:pic>
    </p:spTree>
    <p:extLst>
      <p:ext uri="{BB962C8B-B14F-4D97-AF65-F5344CB8AC3E}">
        <p14:creationId xmlns:p14="http://schemas.microsoft.com/office/powerpoint/2010/main" val="88954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Picking</a:t>
            </a:r>
          </a:p>
        </p:txBody>
      </p:sp>
      <p:sp>
        <p:nvSpPr>
          <p:cNvPr id="4" name="Content Placeholder 3"/>
          <p:cNvSpPr>
            <a:spLocks noGrp="1"/>
          </p:cNvSpPr>
          <p:nvPr>
            <p:ph sz="half" idx="2"/>
          </p:nvPr>
        </p:nvSpPr>
        <p:spPr>
          <a:xfrm>
            <a:off x="457200" y="2174875"/>
            <a:ext cx="8077200" cy="3951288"/>
          </a:xfrm>
        </p:spPr>
        <p:txBody>
          <a:bodyPr/>
          <a:lstStyle/>
          <a:p>
            <a:r>
              <a:rPr lang="en-US" sz="2000" dirty="0"/>
              <a:t>With hardcopy picking list</a:t>
            </a:r>
          </a:p>
          <a:p>
            <a:r>
              <a:rPr lang="en-US" sz="2000" dirty="0"/>
              <a:t>With RF Scanner</a:t>
            </a:r>
          </a:p>
          <a:p>
            <a:r>
              <a:rPr lang="en-US" sz="2000" dirty="0"/>
              <a:t>Pick 2 Light</a:t>
            </a:r>
          </a:p>
          <a:p>
            <a:r>
              <a:rPr lang="en-US" sz="2000" dirty="0"/>
              <a:t>Voice picking</a:t>
            </a:r>
          </a:p>
          <a:p>
            <a:r>
              <a:rPr lang="en-US" sz="2000" dirty="0"/>
              <a:t>Vision picking</a:t>
            </a:r>
          </a:p>
        </p:txBody>
      </p:sp>
      <p:pic>
        <p:nvPicPr>
          <p:cNvPr id="1026" name="Picture 2" descr="ÎÏÎ¿ÏÎ­Î»ÎµÏÎ¼Î± ÎµÎ¹ÎºÏÎ½Î±Ï Î³Î¹Î± logistics vision picking li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094" t="6911" b="22062"/>
          <a:stretch/>
        </p:blipFill>
        <p:spPr bwMode="auto">
          <a:xfrm>
            <a:off x="762000" y="4267200"/>
            <a:ext cx="1777901" cy="1873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ÎÏÎ¿ÏÎ­Î»ÎµÏÎ¼Î± ÎµÎ¹ÎºÏÎ½Î±Ï Î³Î¹Î± pick to light"/>
          <p:cNvPicPr>
            <a:picLocks noChangeAspect="1" noChangeArrowheads="1"/>
          </p:cNvPicPr>
          <p:nvPr/>
        </p:nvPicPr>
        <p:blipFill rotWithShape="1">
          <a:blip r:embed="rId3">
            <a:extLst>
              <a:ext uri="{28A0092B-C50C-407E-A947-70E740481C1C}">
                <a14:useLocalDpi xmlns:a14="http://schemas.microsoft.com/office/drawing/2010/main" val="0"/>
              </a:ext>
            </a:extLst>
          </a:blip>
          <a:srcRect l="12127" t="31008"/>
          <a:stretch/>
        </p:blipFill>
        <p:spPr bwMode="auto">
          <a:xfrm>
            <a:off x="2819400" y="4628291"/>
            <a:ext cx="3429000" cy="15127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ÎÏÎ¿ÏÎ­Î»ÎµÏÎ¼Î± ÎµÎ¹ÎºÏÎ½Î±Ï Î³Î¹Î± voice picking"/>
          <p:cNvPicPr>
            <a:picLocks noChangeAspect="1" noChangeArrowheads="1"/>
          </p:cNvPicPr>
          <p:nvPr/>
        </p:nvPicPr>
        <p:blipFill rotWithShape="1">
          <a:blip r:embed="rId4">
            <a:extLst>
              <a:ext uri="{28A0092B-C50C-407E-A947-70E740481C1C}">
                <a14:useLocalDpi xmlns:a14="http://schemas.microsoft.com/office/drawing/2010/main" val="0"/>
              </a:ext>
            </a:extLst>
          </a:blip>
          <a:srcRect l="29044"/>
          <a:stretch/>
        </p:blipFill>
        <p:spPr bwMode="auto">
          <a:xfrm>
            <a:off x="6553200" y="4296065"/>
            <a:ext cx="1983542" cy="18589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ÎÏÎ¿ÏÎ­Î»ÎµÏÎ¼Î± ÎµÎ¹ÎºÏÎ½Î±Ï Î³Î¹Î± rf scanner"/>
          <p:cNvPicPr>
            <a:picLocks noChangeAspect="1" noChangeArrowheads="1"/>
          </p:cNvPicPr>
          <p:nvPr/>
        </p:nvPicPr>
        <p:blipFill rotWithShape="1">
          <a:blip r:embed="rId5">
            <a:extLst>
              <a:ext uri="{28A0092B-C50C-407E-A947-70E740481C1C}">
                <a14:useLocalDpi xmlns:a14="http://schemas.microsoft.com/office/drawing/2010/main" val="0"/>
              </a:ext>
            </a:extLst>
          </a:blip>
          <a:srcRect l="18836" r="17258"/>
          <a:stretch/>
        </p:blipFill>
        <p:spPr bwMode="auto">
          <a:xfrm>
            <a:off x="4114800" y="1928163"/>
            <a:ext cx="1523209" cy="2376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logo with red and black squares&#10;&#10;Description automatically generated">
            <a:extLst>
              <a:ext uri="{FF2B5EF4-FFF2-40B4-BE49-F238E27FC236}">
                <a16:creationId xmlns:a16="http://schemas.microsoft.com/office/drawing/2014/main" id="{5DE330CD-7F61-F1E6-6F06-A08B1613F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7200"/>
            <a:ext cx="1219200" cy="1219200"/>
          </a:xfrm>
          <a:prstGeom prst="rect">
            <a:avLst/>
          </a:prstGeom>
        </p:spPr>
      </p:pic>
    </p:spTree>
    <p:extLst>
      <p:ext uri="{BB962C8B-B14F-4D97-AF65-F5344CB8AC3E}">
        <p14:creationId xmlns:p14="http://schemas.microsoft.com/office/powerpoint/2010/main" val="284172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ormAutofit/>
          </a:bodyPr>
          <a:lstStyle/>
          <a:p>
            <a:r>
              <a:rPr lang="en-US" sz="2000" u="sng" dirty="0"/>
              <a:t>Type of Picking</a:t>
            </a:r>
          </a:p>
        </p:txBody>
      </p:sp>
      <p:sp>
        <p:nvSpPr>
          <p:cNvPr id="4" name="Content Placeholder 3"/>
          <p:cNvSpPr>
            <a:spLocks noGrp="1"/>
          </p:cNvSpPr>
          <p:nvPr>
            <p:ph sz="half" idx="2"/>
          </p:nvPr>
        </p:nvSpPr>
        <p:spPr>
          <a:xfrm>
            <a:off x="457200" y="1905000"/>
            <a:ext cx="8153400" cy="4221163"/>
          </a:xfrm>
        </p:spPr>
        <p:txBody>
          <a:bodyPr>
            <a:normAutofit fontScale="70000" lnSpcReduction="20000"/>
          </a:bodyPr>
          <a:lstStyle/>
          <a:p>
            <a:endParaRPr lang="en-US" sz="2000" dirty="0">
              <a:solidFill>
                <a:schemeClr val="accent5">
                  <a:lumMod val="60000"/>
                  <a:lumOff val="40000"/>
                </a:schemeClr>
              </a:solidFill>
            </a:endParaRPr>
          </a:p>
          <a:p>
            <a:pPr marL="0" indent="0">
              <a:buNone/>
            </a:pPr>
            <a:r>
              <a:rPr lang="en-US" sz="2000" dirty="0"/>
              <a:t>Types of order picking include:</a:t>
            </a:r>
          </a:p>
          <a:p>
            <a:r>
              <a:rPr lang="en-US" sz="2000" b="1" dirty="0">
                <a:hlinkClick r:id="rId2"/>
              </a:rPr>
              <a:t>piece picking</a:t>
            </a:r>
            <a:r>
              <a:rPr lang="en-US" sz="2000" b="1" dirty="0"/>
              <a:t> or picker to part method</a:t>
            </a:r>
            <a:r>
              <a:rPr lang="en-US" sz="2000" dirty="0"/>
              <a:t>: the order picker(s) move(s) to collect the products necessary for one order. This is commonly seen in distribution </a:t>
            </a:r>
            <a:r>
              <a:rPr lang="en-US" sz="2000" dirty="0" err="1"/>
              <a:t>centres</a:t>
            </a:r>
            <a:r>
              <a:rPr lang="en-US" sz="2000" dirty="0"/>
              <a:t> for retail chains whereby a shop will require a great many replenishment goods. A picker may pick all or part of the replenishment for one shop.</a:t>
            </a:r>
          </a:p>
          <a:p>
            <a:endParaRPr lang="en-US" sz="2000" dirty="0"/>
          </a:p>
          <a:p>
            <a:r>
              <a:rPr lang="en-US" sz="2000" b="1" dirty="0"/>
              <a:t>zone picking method</a:t>
            </a:r>
            <a:r>
              <a:rPr lang="en-US" sz="2000" dirty="0"/>
              <a:t>: each order picker is assigned to one specific zone and will only realize order picking within this zone. For instance, in an electrical retail environment, both small and large items may be required and a picker on an electric vehicle such as a powered pallet truck (PPT) or an order picker vehicle may pick large and heavy items whereas a foot picker may pick small and light ones from another part of the warehouse. Eventually the two picks are collated.</a:t>
            </a:r>
          </a:p>
          <a:p>
            <a:endParaRPr lang="en-US" sz="2000" dirty="0"/>
          </a:p>
          <a:p>
            <a:r>
              <a:rPr lang="en-US" sz="2000" b="1" dirty="0"/>
              <a:t>wave picking method</a:t>
            </a:r>
            <a:r>
              <a:rPr lang="en-US" sz="2000" dirty="0"/>
              <a:t>: (</a:t>
            </a:r>
            <a:r>
              <a:rPr lang="en-US" sz="2000" dirty="0">
                <a:hlinkClick r:id="rId3" tooltip="Wave picking"/>
              </a:rPr>
              <a:t>Wave picking</a:t>
            </a:r>
            <a:r>
              <a:rPr lang="en-US" sz="2000" dirty="0"/>
              <a:t>) the order picker(s) move(s) to collect the products necessary for several orders</a:t>
            </a:r>
          </a:p>
          <a:p>
            <a:endParaRPr lang="en-US" sz="2000" dirty="0"/>
          </a:p>
          <a:p>
            <a:r>
              <a:rPr lang="en-US" sz="2000" b="1" dirty="0"/>
              <a:t>sorting systems method</a:t>
            </a:r>
            <a:r>
              <a:rPr lang="en-US" sz="2000" dirty="0"/>
              <a:t>: no movement of the order picker(s), the products are brought to him by an automatic system (</a:t>
            </a:r>
            <a:r>
              <a:rPr lang="en-US" sz="2000" dirty="0">
                <a:hlinkClick r:id="rId4" tooltip="Conveyor system"/>
              </a:rPr>
              <a:t>conveyor system</a:t>
            </a:r>
            <a:r>
              <a:rPr lang="en-US" sz="2000" dirty="0"/>
              <a:t>, automatic storage ...).</a:t>
            </a:r>
          </a:p>
          <a:p>
            <a:endParaRPr lang="en-US" sz="2000" dirty="0"/>
          </a:p>
          <a:p>
            <a:r>
              <a:rPr lang="en-US" sz="2000" b="1" dirty="0"/>
              <a:t>pick to box </a:t>
            </a:r>
            <a:r>
              <a:rPr lang="en-US" sz="2000" b="1" dirty="0" err="1"/>
              <a:t>method</a:t>
            </a:r>
            <a:r>
              <a:rPr lang="en-US" sz="2000" dirty="0" err="1"/>
              <a:t>:The</a:t>
            </a:r>
            <a:r>
              <a:rPr lang="en-US" sz="2000" dirty="0"/>
              <a:t> WMS direct the operator to pick the </a:t>
            </a:r>
            <a:r>
              <a:rPr lang="en-US" sz="2000" dirty="0" err="1"/>
              <a:t>sku</a:t>
            </a:r>
            <a:r>
              <a:rPr lang="en-US" sz="2000" dirty="0"/>
              <a:t> from a storage bin or a transportation box and to put it inside the shipping box or into a box assigned to the sales order.</a:t>
            </a:r>
          </a:p>
          <a:p>
            <a:endParaRPr lang="en-US" sz="2000" dirty="0">
              <a:solidFill>
                <a:schemeClr val="accent5">
                  <a:lumMod val="60000"/>
                  <a:lumOff val="40000"/>
                </a:schemeClr>
              </a:solidFill>
            </a:endParaRPr>
          </a:p>
          <a:p>
            <a:endParaRPr lang="en-US" sz="2000" dirty="0">
              <a:solidFill>
                <a:schemeClr val="accent5">
                  <a:lumMod val="60000"/>
                  <a:lumOff val="40000"/>
                </a:schemeClr>
              </a:solidFill>
            </a:endParaRPr>
          </a:p>
        </p:txBody>
      </p:sp>
      <p:pic>
        <p:nvPicPr>
          <p:cNvPr id="5" name="Picture 4" descr="A logo with red and black squares&#10;&#10;Description automatically generated">
            <a:extLst>
              <a:ext uri="{FF2B5EF4-FFF2-40B4-BE49-F238E27FC236}">
                <a16:creationId xmlns:a16="http://schemas.microsoft.com/office/drawing/2014/main" id="{E2AD8A8B-E825-29C6-99FC-D08B83834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00" y="53181"/>
            <a:ext cx="1219200" cy="1219200"/>
          </a:xfrm>
          <a:prstGeom prst="rect">
            <a:avLst/>
          </a:prstGeom>
        </p:spPr>
      </p:pic>
    </p:spTree>
    <p:extLst>
      <p:ext uri="{BB962C8B-B14F-4D97-AF65-F5344CB8AC3E}">
        <p14:creationId xmlns:p14="http://schemas.microsoft.com/office/powerpoint/2010/main" val="1205741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0"/>
            <a:ext cx="8229600" cy="1143000"/>
          </a:xfrm>
        </p:spPr>
        <p:txBody>
          <a:bodyPr>
            <a:normAutofit/>
          </a:bodyPr>
          <a:lstStyle/>
          <a:p>
            <a:pPr algn="l"/>
            <a:r>
              <a:rPr lang="en-US" sz="2400" b="1" u="sng" dirty="0"/>
              <a:t>Introduction in Logistics and Supply Chain Management</a:t>
            </a:r>
            <a:endParaRPr lang="en-US" sz="2400" dirty="0"/>
          </a:p>
        </p:txBody>
      </p:sp>
      <p:sp>
        <p:nvSpPr>
          <p:cNvPr id="3" name="Content Placeholder 2"/>
          <p:cNvSpPr>
            <a:spLocks noGrp="1"/>
          </p:cNvSpPr>
          <p:nvPr>
            <p:ph idx="1"/>
          </p:nvPr>
        </p:nvSpPr>
        <p:spPr>
          <a:xfrm>
            <a:off x="457200" y="3124200"/>
            <a:ext cx="4655713" cy="3124199"/>
          </a:xfrm>
        </p:spPr>
        <p:txBody>
          <a:bodyPr>
            <a:normAutofit/>
          </a:bodyPr>
          <a:lstStyle/>
          <a:p>
            <a:r>
              <a:rPr lang="en-US" sz="2000" dirty="0"/>
              <a:t>What logistics are ?</a:t>
            </a:r>
          </a:p>
          <a:p>
            <a:endParaRPr lang="en-US" sz="2000" dirty="0"/>
          </a:p>
          <a:p>
            <a:r>
              <a:rPr lang="en-US" sz="2000" dirty="0"/>
              <a:t>Why logistics are part of Supply Chain ?</a:t>
            </a:r>
          </a:p>
          <a:p>
            <a:endParaRPr lang="en-US" dirty="0"/>
          </a:p>
          <a:p>
            <a:endParaRPr lang="en-US" dirty="0"/>
          </a:p>
        </p:txBody>
      </p:sp>
      <p:pic>
        <p:nvPicPr>
          <p:cNvPr id="1026"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8761" t="35185" r="54440" b="22531"/>
          <a:stretch/>
        </p:blipFill>
        <p:spPr bwMode="auto">
          <a:xfrm>
            <a:off x="5211417" y="2588037"/>
            <a:ext cx="3703983" cy="327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logo with red and black squares&#10;&#10;Description automatically generated">
            <a:extLst>
              <a:ext uri="{FF2B5EF4-FFF2-40B4-BE49-F238E27FC236}">
                <a16:creationId xmlns:a16="http://schemas.microsoft.com/office/drawing/2014/main" id="{AA43EE43-8A87-EAFB-0104-A7550D7B1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600"/>
            <a:ext cx="1219200" cy="1219200"/>
          </a:xfrm>
          <a:prstGeom prst="rect">
            <a:avLst/>
          </a:prstGeom>
        </p:spPr>
      </p:pic>
    </p:spTree>
    <p:extLst>
      <p:ext uri="{BB962C8B-B14F-4D97-AF65-F5344CB8AC3E}">
        <p14:creationId xmlns:p14="http://schemas.microsoft.com/office/powerpoint/2010/main" val="262562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Picking by hardcopy picking list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03" t="27717" r="24833" b="11267"/>
          <a:stretch/>
        </p:blipFill>
        <p:spPr bwMode="auto">
          <a:xfrm>
            <a:off x="457200" y="2286000"/>
            <a:ext cx="8083933" cy="3992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34A395B1-D772-999C-CD6A-9551C2FF6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54094"/>
            <a:ext cx="1219200" cy="1219200"/>
          </a:xfrm>
          <a:prstGeom prst="rect">
            <a:avLst/>
          </a:prstGeom>
        </p:spPr>
      </p:pic>
    </p:spTree>
    <p:extLst>
      <p:ext uri="{BB962C8B-B14F-4D97-AF65-F5344CB8AC3E}">
        <p14:creationId xmlns:p14="http://schemas.microsoft.com/office/powerpoint/2010/main" val="3385976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Picking with RF Scanner</a:t>
            </a:r>
          </a:p>
        </p:txBody>
      </p:sp>
      <p:sp>
        <p:nvSpPr>
          <p:cNvPr id="4" name="Content Placeholder 3"/>
          <p:cNvSpPr>
            <a:spLocks noGrp="1"/>
          </p:cNvSpPr>
          <p:nvPr>
            <p:ph sz="half" idx="2"/>
          </p:nvPr>
        </p:nvSpPr>
        <p:spPr>
          <a:xfrm>
            <a:off x="457200" y="2174875"/>
            <a:ext cx="8077200" cy="3951288"/>
          </a:xfrm>
        </p:spPr>
        <p:txBody>
          <a:bodyPr/>
          <a:lstStyle/>
          <a:p>
            <a:pPr marL="0" indent="0">
              <a:buNone/>
            </a:pPr>
            <a:endParaRPr lang="en-US" dirty="0"/>
          </a:p>
          <a:p>
            <a:pPr marL="0" indent="0">
              <a:buNone/>
            </a:pPr>
            <a:r>
              <a:rPr lang="en-US" sz="1800" u="sng" dirty="0">
                <a:solidFill>
                  <a:schemeClr val="tx2">
                    <a:lumMod val="75000"/>
                  </a:schemeClr>
                </a:solidFill>
              </a:rPr>
              <a:t>https://www. youtube.com/</a:t>
            </a:r>
            <a:r>
              <a:rPr lang="en-US" sz="1800" u="sng" dirty="0" err="1">
                <a:solidFill>
                  <a:schemeClr val="tx2">
                    <a:lumMod val="75000"/>
                  </a:schemeClr>
                </a:solidFill>
              </a:rPr>
              <a:t>watch?v</a:t>
            </a:r>
            <a:r>
              <a:rPr lang="en-US" sz="1800" u="sng" dirty="0">
                <a:solidFill>
                  <a:schemeClr val="tx2">
                    <a:lumMod val="75000"/>
                  </a:schemeClr>
                </a:solidFill>
              </a:rPr>
              <a:t>=R1oLUMsijhY</a:t>
            </a:r>
          </a:p>
          <a:p>
            <a:pPr marL="0" indent="0">
              <a:buNone/>
            </a:pPr>
            <a:endParaRPr lang="en-US" sz="1800" u="sng" dirty="0">
              <a:solidFill>
                <a:schemeClr val="tx2">
                  <a:lumMod val="75000"/>
                </a:schemeClr>
              </a:solidFill>
            </a:endParaRPr>
          </a:p>
          <a:p>
            <a:pPr marL="0" indent="0">
              <a:buNone/>
            </a:pPr>
            <a:endParaRPr lang="en-US" sz="1800" u="sng" dirty="0">
              <a:solidFill>
                <a:schemeClr val="tx2">
                  <a:lumMod val="75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639" t="24819" r="38278" b="29348"/>
          <a:stretch/>
        </p:blipFill>
        <p:spPr bwMode="auto">
          <a:xfrm>
            <a:off x="4800600" y="3276600"/>
            <a:ext cx="417443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F2691E0A-B089-4A3D-6763-F3005B94F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600"/>
            <a:ext cx="1219200" cy="1219200"/>
          </a:xfrm>
          <a:prstGeom prst="rect">
            <a:avLst/>
          </a:prstGeom>
        </p:spPr>
      </p:pic>
    </p:spTree>
    <p:extLst>
      <p:ext uri="{BB962C8B-B14F-4D97-AF65-F5344CB8AC3E}">
        <p14:creationId xmlns:p14="http://schemas.microsoft.com/office/powerpoint/2010/main" val="367722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95400"/>
            <a:ext cx="7620000" cy="639762"/>
          </a:xfrm>
        </p:spPr>
        <p:txBody>
          <a:bodyPr>
            <a:normAutofit/>
          </a:bodyPr>
          <a:lstStyle/>
          <a:p>
            <a:r>
              <a:rPr lang="en-US" sz="2000" u="sng" dirty="0"/>
              <a:t>Pick 2 Light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54" t="38768" r="51315" b="27355"/>
          <a:stretch/>
        </p:blipFill>
        <p:spPr bwMode="auto">
          <a:xfrm>
            <a:off x="387439" y="2003409"/>
            <a:ext cx="2421836" cy="157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277" t="42209" r="44655" b="34023"/>
          <a:stretch/>
        </p:blipFill>
        <p:spPr bwMode="auto">
          <a:xfrm>
            <a:off x="2936297" y="2172525"/>
            <a:ext cx="3235903" cy="102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526" t="36724" r="46635" b="30150"/>
          <a:stretch/>
        </p:blipFill>
        <p:spPr bwMode="auto">
          <a:xfrm>
            <a:off x="6575590" y="2172525"/>
            <a:ext cx="2107779" cy="87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7839" t="41297" r="47723" b="27083"/>
          <a:stretch/>
        </p:blipFill>
        <p:spPr bwMode="auto">
          <a:xfrm>
            <a:off x="387439" y="3712254"/>
            <a:ext cx="2743200" cy="1416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4168" t="41298" r="43665" b="26770"/>
          <a:stretch/>
        </p:blipFill>
        <p:spPr bwMode="auto">
          <a:xfrm>
            <a:off x="3130639" y="3684350"/>
            <a:ext cx="3391460" cy="1443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FE4C0F25-3AAF-39CD-D9D3-6DBF8EE96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839" y="225246"/>
            <a:ext cx="1219200" cy="1219200"/>
          </a:xfrm>
          <a:prstGeom prst="rect">
            <a:avLst/>
          </a:prstGeom>
        </p:spPr>
      </p:pic>
    </p:spTree>
    <p:extLst>
      <p:ext uri="{BB962C8B-B14F-4D97-AF65-F5344CB8AC3E}">
        <p14:creationId xmlns:p14="http://schemas.microsoft.com/office/powerpoint/2010/main" val="342754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Voice picking</a:t>
            </a:r>
          </a:p>
        </p:txBody>
      </p:sp>
      <p:sp>
        <p:nvSpPr>
          <p:cNvPr id="8" name="Rectangle 7"/>
          <p:cNvSpPr/>
          <p:nvPr/>
        </p:nvSpPr>
        <p:spPr>
          <a:xfrm>
            <a:off x="574182" y="2362200"/>
            <a:ext cx="7731617" cy="1477328"/>
          </a:xfrm>
          <a:prstGeom prst="rect">
            <a:avLst/>
          </a:prstGeom>
        </p:spPr>
        <p:txBody>
          <a:bodyPr wrap="square">
            <a:spAutoFit/>
          </a:bodyPr>
          <a:lstStyle/>
          <a:p>
            <a:r>
              <a:rPr lang="en-US" b="1" u="sng" dirty="0">
                <a:solidFill>
                  <a:schemeClr val="tx2">
                    <a:lumMod val="75000"/>
                  </a:schemeClr>
                </a:solidFill>
                <a:hlinkClick r:id="rId2"/>
              </a:rPr>
              <a:t>https://www.youtube.com/watch?v=0Zbw4vY5NKU</a:t>
            </a:r>
            <a:endParaRPr lang="en-US" b="1" u="sng" dirty="0">
              <a:solidFill>
                <a:schemeClr val="tx2">
                  <a:lumMod val="75000"/>
                </a:schemeClr>
              </a:solidFill>
            </a:endParaRPr>
          </a:p>
          <a:p>
            <a:endParaRPr lang="en-US" b="1" u="sng" dirty="0">
              <a:solidFill>
                <a:schemeClr val="tx2">
                  <a:lumMod val="75000"/>
                </a:schemeClr>
              </a:solidFill>
            </a:endParaRPr>
          </a:p>
          <a:p>
            <a:endParaRPr lang="en-US" b="1" u="sng" dirty="0">
              <a:solidFill>
                <a:schemeClr val="tx2">
                  <a:lumMod val="75000"/>
                </a:schemeClr>
              </a:solidFill>
            </a:endParaRPr>
          </a:p>
          <a:p>
            <a:endParaRPr lang="en-US" b="1" u="sng" dirty="0">
              <a:solidFill>
                <a:schemeClr val="tx2">
                  <a:lumMod val="75000"/>
                </a:schemeClr>
              </a:solidFill>
            </a:endParaRPr>
          </a:p>
          <a:p>
            <a:endParaRPr lang="en-US" b="1" u="sng" dirty="0">
              <a:solidFill>
                <a:schemeClr val="tx2">
                  <a:lumMod val="75000"/>
                </a:schemeClr>
              </a:solidFill>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11" t="33877" r="42759" b="15217"/>
          <a:stretch/>
        </p:blipFill>
        <p:spPr bwMode="auto">
          <a:xfrm>
            <a:off x="661113" y="3100864"/>
            <a:ext cx="5605670" cy="31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DF17FE19-2CE6-8E7A-3C34-F481D9B47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35" y="408362"/>
            <a:ext cx="1219200" cy="1219200"/>
          </a:xfrm>
          <a:prstGeom prst="rect">
            <a:avLst/>
          </a:prstGeom>
        </p:spPr>
      </p:pic>
    </p:spTree>
    <p:extLst>
      <p:ext uri="{BB962C8B-B14F-4D97-AF65-F5344CB8AC3E}">
        <p14:creationId xmlns:p14="http://schemas.microsoft.com/office/powerpoint/2010/main" val="317735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RF picking VS Voice picking</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157" t="13587" r="38176" b="48369"/>
          <a:stretch/>
        </p:blipFill>
        <p:spPr bwMode="auto">
          <a:xfrm>
            <a:off x="533400" y="2514600"/>
            <a:ext cx="798140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F2AD422B-D56E-61B7-54F6-790A40C6C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6051"/>
            <a:ext cx="1219200" cy="1219200"/>
          </a:xfrm>
          <a:prstGeom prst="rect">
            <a:avLst/>
          </a:prstGeom>
        </p:spPr>
      </p:pic>
    </p:spTree>
    <p:extLst>
      <p:ext uri="{BB962C8B-B14F-4D97-AF65-F5344CB8AC3E}">
        <p14:creationId xmlns:p14="http://schemas.microsoft.com/office/powerpoint/2010/main" val="161766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A8FA5-9646-4165-9EEE-F3210E0D4653}"/>
              </a:ext>
            </a:extLst>
          </p:cNvPr>
          <p:cNvPicPr>
            <a:picLocks noChangeAspect="1"/>
          </p:cNvPicPr>
          <p:nvPr/>
        </p:nvPicPr>
        <p:blipFill rotWithShape="1">
          <a:blip r:embed="rId2"/>
          <a:srcRect l="15000" t="17391" r="53333" b="18874"/>
          <a:stretch/>
        </p:blipFill>
        <p:spPr>
          <a:xfrm>
            <a:off x="3886200" y="948488"/>
            <a:ext cx="4953000" cy="5604712"/>
          </a:xfrm>
          <a:prstGeom prst="rect">
            <a:avLst/>
          </a:prstGeom>
        </p:spPr>
      </p:pic>
      <p:sp>
        <p:nvSpPr>
          <p:cNvPr id="9" name="Text Placeholder 2">
            <a:extLst>
              <a:ext uri="{FF2B5EF4-FFF2-40B4-BE49-F238E27FC236}">
                <a16:creationId xmlns:a16="http://schemas.microsoft.com/office/drawing/2014/main" id="{6A6E4F29-1EA2-4E63-BCF7-364A71276B83}"/>
              </a:ext>
            </a:extLst>
          </p:cNvPr>
          <p:cNvSpPr>
            <a:spLocks noGrp="1"/>
          </p:cNvSpPr>
          <p:nvPr>
            <p:ph type="body" idx="1"/>
          </p:nvPr>
        </p:nvSpPr>
        <p:spPr>
          <a:xfrm>
            <a:off x="457200" y="1535113"/>
            <a:ext cx="3211100" cy="639762"/>
          </a:xfrm>
        </p:spPr>
        <p:txBody>
          <a:bodyPr>
            <a:normAutofit/>
          </a:bodyPr>
          <a:lstStyle/>
          <a:p>
            <a:r>
              <a:rPr lang="en-US" sz="2000" u="sng" dirty="0"/>
              <a:t>Voice picking headset</a:t>
            </a:r>
          </a:p>
        </p:txBody>
      </p:sp>
      <p:pic>
        <p:nvPicPr>
          <p:cNvPr id="3" name="Picture 2" descr="A logo with red and black squares&#10;&#10;Description automatically generated">
            <a:extLst>
              <a:ext uri="{FF2B5EF4-FFF2-40B4-BE49-F238E27FC236}">
                <a16:creationId xmlns:a16="http://schemas.microsoft.com/office/drawing/2014/main" id="{F12AAD0C-44DE-1236-E455-02F9BD645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4" y="8965"/>
            <a:ext cx="1219200" cy="1219200"/>
          </a:xfrm>
          <a:prstGeom prst="rect">
            <a:avLst/>
          </a:prstGeom>
        </p:spPr>
      </p:pic>
    </p:spTree>
    <p:extLst>
      <p:ext uri="{BB962C8B-B14F-4D97-AF65-F5344CB8AC3E}">
        <p14:creationId xmlns:p14="http://schemas.microsoft.com/office/powerpoint/2010/main" val="398819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6A6E4F29-1EA2-4E63-BCF7-364A71276B83}"/>
              </a:ext>
            </a:extLst>
          </p:cNvPr>
          <p:cNvSpPr>
            <a:spLocks noGrp="1"/>
          </p:cNvSpPr>
          <p:nvPr>
            <p:ph type="body" idx="1"/>
          </p:nvPr>
        </p:nvSpPr>
        <p:spPr>
          <a:xfrm>
            <a:off x="457200" y="1219200"/>
            <a:ext cx="4114800" cy="639762"/>
          </a:xfrm>
        </p:spPr>
        <p:txBody>
          <a:bodyPr>
            <a:normAutofit/>
          </a:bodyPr>
          <a:lstStyle/>
          <a:p>
            <a:r>
              <a:rPr lang="en-US" sz="2000" u="sng" dirty="0"/>
              <a:t>Voice picking phonetics orders</a:t>
            </a:r>
          </a:p>
        </p:txBody>
      </p:sp>
      <p:sp>
        <p:nvSpPr>
          <p:cNvPr id="5" name="Text Placeholder 2">
            <a:extLst>
              <a:ext uri="{FF2B5EF4-FFF2-40B4-BE49-F238E27FC236}">
                <a16:creationId xmlns:a16="http://schemas.microsoft.com/office/drawing/2014/main" id="{DF484FF9-0A4F-4218-9278-FE71A8B7FED0}"/>
              </a:ext>
            </a:extLst>
          </p:cNvPr>
          <p:cNvSpPr txBox="1">
            <a:spLocks/>
          </p:cNvSpPr>
          <p:nvPr/>
        </p:nvSpPr>
        <p:spPr>
          <a:xfrm>
            <a:off x="457200" y="1935162"/>
            <a:ext cx="8153400" cy="4618038"/>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l-GR" sz="1100" b="0" dirty="0"/>
              <a:t>Ανανέωση </a:t>
            </a:r>
            <a:r>
              <a:rPr lang="en-US" sz="1100" b="0" dirty="0"/>
              <a:t>/ </a:t>
            </a:r>
            <a:r>
              <a:rPr lang="en-US" sz="1100" b="0" dirty="0" err="1"/>
              <a:t>Ananeosi</a:t>
            </a:r>
            <a:r>
              <a:rPr lang="en-US" sz="1100" b="0" dirty="0"/>
              <a:t> / Refresh : Refresh and recheck quantity in the location after a refill.</a:t>
            </a:r>
          </a:p>
          <a:p>
            <a:endParaRPr lang="en-US" sz="1100" b="0" dirty="0"/>
          </a:p>
          <a:p>
            <a:r>
              <a:rPr lang="el-GR" sz="1100" b="0" dirty="0"/>
              <a:t>Έξοδος / </a:t>
            </a:r>
            <a:r>
              <a:rPr lang="en-US" sz="1100" b="0" dirty="0"/>
              <a:t>Exodos / Exit : Exit from the system.</a:t>
            </a:r>
          </a:p>
          <a:p>
            <a:endParaRPr lang="en-US" sz="1100" b="0" dirty="0"/>
          </a:p>
          <a:p>
            <a:r>
              <a:rPr lang="el-GR" sz="1100" b="0" dirty="0"/>
              <a:t>Επόμενη θέση / </a:t>
            </a:r>
            <a:r>
              <a:rPr lang="en-US" sz="1100" b="0" dirty="0" err="1"/>
              <a:t>Epomeni</a:t>
            </a:r>
            <a:r>
              <a:rPr lang="en-US" sz="1100" b="0" dirty="0"/>
              <a:t> </a:t>
            </a:r>
            <a:r>
              <a:rPr lang="en-US" sz="1100" b="0" dirty="0" err="1"/>
              <a:t>Thesi</a:t>
            </a:r>
            <a:r>
              <a:rPr lang="en-US" sz="1100" b="0" dirty="0"/>
              <a:t> / Next location : When the picking location is empty the system informs for refill and it give us new location to pick.</a:t>
            </a:r>
          </a:p>
          <a:p>
            <a:endParaRPr lang="en-US" sz="1100" b="0" dirty="0"/>
          </a:p>
          <a:p>
            <a:r>
              <a:rPr lang="el-GR" sz="1100" b="0" dirty="0"/>
              <a:t>Θέση / </a:t>
            </a:r>
            <a:r>
              <a:rPr lang="en-US" sz="1100" b="0" dirty="0" err="1"/>
              <a:t>Thesi</a:t>
            </a:r>
            <a:r>
              <a:rPr lang="en-US" sz="1100" b="0" dirty="0"/>
              <a:t> / Location : We use this order when we didn’t hear clear the location where the system is sending us. So system repeat the location name.</a:t>
            </a:r>
          </a:p>
          <a:p>
            <a:endParaRPr lang="en-US" sz="1100" b="0" dirty="0"/>
          </a:p>
          <a:p>
            <a:r>
              <a:rPr lang="el-GR" sz="1100" b="0" dirty="0"/>
              <a:t>Κλείσιμο εργασίας / </a:t>
            </a:r>
            <a:r>
              <a:rPr lang="en-US" sz="1100" b="0" dirty="0" err="1"/>
              <a:t>Klisimo</a:t>
            </a:r>
            <a:r>
              <a:rPr lang="en-US" sz="1100" b="0" dirty="0"/>
              <a:t> </a:t>
            </a:r>
            <a:r>
              <a:rPr lang="en-US" sz="1100" b="0" dirty="0" err="1"/>
              <a:t>ergasias</a:t>
            </a:r>
            <a:r>
              <a:rPr lang="en-US" sz="1100" b="0" dirty="0"/>
              <a:t> / Task close : We use this order to declare that even the fact that the picking list is not finished our pallet is full.</a:t>
            </a:r>
          </a:p>
          <a:p>
            <a:endParaRPr lang="en-US" sz="1100" b="0" dirty="0"/>
          </a:p>
          <a:p>
            <a:r>
              <a:rPr lang="el-GR" sz="1100" b="0" dirty="0"/>
              <a:t>Μηδενισμός / </a:t>
            </a:r>
            <a:r>
              <a:rPr lang="en-US" sz="1100" b="0" dirty="0" err="1"/>
              <a:t>Midenismos</a:t>
            </a:r>
            <a:r>
              <a:rPr lang="en-US" sz="1100" b="0" dirty="0"/>
              <a:t> / Initialize : We use this word to inform the system that even the system say there is quantity of an item in the location there is not. This order initialize the location.</a:t>
            </a:r>
          </a:p>
          <a:p>
            <a:endParaRPr lang="en-US" sz="1100" b="0" dirty="0"/>
          </a:p>
          <a:p>
            <a:r>
              <a:rPr lang="el-GR" sz="1100" b="0" dirty="0"/>
              <a:t>Πείτε το πάλι / </a:t>
            </a:r>
            <a:r>
              <a:rPr lang="en-US" sz="1100" b="0" dirty="0" err="1"/>
              <a:t>Pite</a:t>
            </a:r>
            <a:r>
              <a:rPr lang="en-US" sz="1100" b="0" dirty="0"/>
              <a:t> to </a:t>
            </a:r>
            <a:r>
              <a:rPr lang="en-US" sz="1100" b="0" dirty="0" err="1"/>
              <a:t>pali</a:t>
            </a:r>
            <a:r>
              <a:rPr lang="en-US" sz="1100" b="0" dirty="0"/>
              <a:t> </a:t>
            </a:r>
            <a:r>
              <a:rPr lang="el-GR" sz="1100" b="0" dirty="0"/>
              <a:t>/ </a:t>
            </a:r>
            <a:r>
              <a:rPr lang="en-US" sz="1100" b="0" dirty="0"/>
              <a:t>Repeat : In case we didn’t hear what the system say.</a:t>
            </a:r>
          </a:p>
          <a:p>
            <a:endParaRPr lang="en-US" sz="1100" b="0" dirty="0"/>
          </a:p>
          <a:p>
            <a:r>
              <a:rPr lang="el-GR" sz="1100" b="0" dirty="0"/>
              <a:t>Σπασμένα/ </a:t>
            </a:r>
            <a:r>
              <a:rPr lang="en-US" sz="1100" b="0" dirty="0" err="1"/>
              <a:t>Spasmena</a:t>
            </a:r>
            <a:r>
              <a:rPr lang="en-US" sz="1100" b="0" dirty="0"/>
              <a:t> / </a:t>
            </a:r>
            <a:r>
              <a:rPr lang="en-US" sz="1100" b="0" dirty="0" err="1"/>
              <a:t>Dameged</a:t>
            </a:r>
            <a:r>
              <a:rPr lang="en-US" sz="1100" b="0" dirty="0"/>
              <a:t> : In case we pick boxes which are open and some pieces are missing we can pick the box by declaring that and the number of pieces we put in the order.</a:t>
            </a:r>
          </a:p>
          <a:p>
            <a:endParaRPr lang="en-US" sz="1100" b="0" dirty="0"/>
          </a:p>
          <a:p>
            <a:r>
              <a:rPr lang="el-GR" sz="1100" b="0" dirty="0"/>
              <a:t>Υπόλοιπο / </a:t>
            </a:r>
            <a:r>
              <a:rPr lang="en-US" sz="1100" b="0" dirty="0" err="1"/>
              <a:t>Ipolipo</a:t>
            </a:r>
            <a:r>
              <a:rPr lang="en-US" sz="1100" b="0" dirty="0"/>
              <a:t> / Remaining : Inform us for the number of locations and boxes have left to complete the picking list.</a:t>
            </a:r>
          </a:p>
          <a:p>
            <a:r>
              <a:rPr lang="en-US" sz="1100" u="sng" dirty="0"/>
              <a:t>  </a:t>
            </a:r>
          </a:p>
        </p:txBody>
      </p:sp>
      <p:pic>
        <p:nvPicPr>
          <p:cNvPr id="3" name="Picture 2" descr="A logo with red and black squares&#10;&#10;Description automatically generated">
            <a:extLst>
              <a:ext uri="{FF2B5EF4-FFF2-40B4-BE49-F238E27FC236}">
                <a16:creationId xmlns:a16="http://schemas.microsoft.com/office/drawing/2014/main" id="{E6D5722E-460E-5728-8C40-49B56CDAD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4815"/>
            <a:ext cx="1219200" cy="1219200"/>
          </a:xfrm>
          <a:prstGeom prst="rect">
            <a:avLst/>
          </a:prstGeom>
        </p:spPr>
      </p:pic>
    </p:spTree>
    <p:extLst>
      <p:ext uri="{BB962C8B-B14F-4D97-AF65-F5344CB8AC3E}">
        <p14:creationId xmlns:p14="http://schemas.microsoft.com/office/powerpoint/2010/main" val="28621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47800"/>
            <a:ext cx="4040188" cy="498475"/>
          </a:xfrm>
        </p:spPr>
        <p:txBody>
          <a:bodyPr>
            <a:normAutofit/>
          </a:bodyPr>
          <a:lstStyle/>
          <a:p>
            <a:r>
              <a:rPr lang="en-US" sz="2000" u="sng" dirty="0"/>
              <a:t>Visual picking</a:t>
            </a:r>
          </a:p>
        </p:txBody>
      </p:sp>
      <p:sp>
        <p:nvSpPr>
          <p:cNvPr id="8" name="Content Placeholder 3"/>
          <p:cNvSpPr>
            <a:spLocks noGrp="1"/>
          </p:cNvSpPr>
          <p:nvPr>
            <p:ph sz="half" idx="2"/>
          </p:nvPr>
        </p:nvSpPr>
        <p:spPr>
          <a:xfrm>
            <a:off x="457200" y="2174875"/>
            <a:ext cx="8077200" cy="3951288"/>
          </a:xfrm>
        </p:spPr>
        <p:txBody>
          <a:bodyPr/>
          <a:lstStyle/>
          <a:p>
            <a:pPr marL="0" indent="0">
              <a:buNone/>
            </a:pPr>
            <a:r>
              <a:rPr lang="en-US" sz="1800" u="sng" dirty="0">
                <a:solidFill>
                  <a:schemeClr val="tx2">
                    <a:lumMod val="75000"/>
                  </a:schemeClr>
                </a:solidFill>
                <a:hlinkClick r:id="rId2"/>
              </a:rPr>
              <a:t>https://www.youtube.com/watch?v=B6zPnVGS0VI</a:t>
            </a:r>
            <a:endParaRPr lang="en-US" sz="1800" u="sng" dirty="0">
              <a:solidFill>
                <a:schemeClr val="tx2">
                  <a:lumMod val="75000"/>
                </a:schemeClr>
              </a:solidFill>
            </a:endParaRPr>
          </a:p>
          <a:p>
            <a:pPr marL="0" indent="0">
              <a:buNone/>
            </a:pPr>
            <a:endParaRPr lang="en-US" sz="1800" u="sng" dirty="0">
              <a:solidFill>
                <a:schemeClr val="tx2">
                  <a:lumMod val="75000"/>
                </a:schemeClr>
              </a:solidFill>
            </a:endParaRPr>
          </a:p>
          <a:p>
            <a:pPr marL="0" indent="0">
              <a:buNone/>
            </a:pPr>
            <a:endParaRPr lang="en-US" sz="1800" u="sng" dirty="0">
              <a:solidFill>
                <a:schemeClr val="tx2">
                  <a:lumMod val="75000"/>
                </a:schemeClr>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064" t="29529" r="43777" b="22645"/>
          <a:stretch/>
        </p:blipFill>
        <p:spPr bwMode="auto">
          <a:xfrm>
            <a:off x="5029200" y="3124200"/>
            <a:ext cx="3697357" cy="21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0604" t="36224" r="39013" b="38072"/>
          <a:stretch/>
        </p:blipFill>
        <p:spPr bwMode="auto">
          <a:xfrm>
            <a:off x="457200" y="2895600"/>
            <a:ext cx="3906592" cy="112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860" t="28125" r="36143" b="20290"/>
          <a:stretch/>
        </p:blipFill>
        <p:spPr bwMode="auto">
          <a:xfrm>
            <a:off x="375116" y="4238361"/>
            <a:ext cx="4070760" cy="240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597E5682-4920-AD64-DF79-6C38A814A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094" y="122237"/>
            <a:ext cx="1219200" cy="1219200"/>
          </a:xfrm>
          <a:prstGeom prst="rect">
            <a:avLst/>
          </a:prstGeom>
        </p:spPr>
      </p:pic>
    </p:spTree>
    <p:extLst>
      <p:ext uri="{BB962C8B-B14F-4D97-AF65-F5344CB8AC3E}">
        <p14:creationId xmlns:p14="http://schemas.microsoft.com/office/powerpoint/2010/main" val="3074044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22D7EC2-68F4-4F02-8CF0-C39F5787D666}"/>
              </a:ext>
            </a:extLst>
          </p:cNvPr>
          <p:cNvPicPr>
            <a:picLocks noGrp="1"/>
          </p:cNvPicPr>
          <p:nvPr>
            <p:ph sz="half" idx="2"/>
          </p:nvPr>
        </p:nvPicPr>
        <p:blipFill rotWithShape="1">
          <a:blip r:embed="rId2" cstate="print"/>
          <a:srcRect l="16388"/>
          <a:stretch/>
        </p:blipFill>
        <p:spPr bwMode="auto">
          <a:xfrm rot="5400000">
            <a:off x="2095499" y="-38100"/>
            <a:ext cx="5029200" cy="8001000"/>
          </a:xfrm>
          <a:prstGeom prst="rect">
            <a:avLst/>
          </a:prstGeom>
          <a:noFill/>
          <a:ln w="9525">
            <a:noFill/>
            <a:miter lim="800000"/>
            <a:headEnd/>
            <a:tailEnd/>
          </a:ln>
        </p:spPr>
      </p:pic>
      <p:pic>
        <p:nvPicPr>
          <p:cNvPr id="3" name="Picture 2" descr="A logo with red and black squares&#10;&#10;Description automatically generated">
            <a:extLst>
              <a:ext uri="{FF2B5EF4-FFF2-40B4-BE49-F238E27FC236}">
                <a16:creationId xmlns:a16="http://schemas.microsoft.com/office/drawing/2014/main" id="{655B50FA-D1A6-40A1-0396-6D97BF328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26894"/>
            <a:ext cx="1219200" cy="1219200"/>
          </a:xfrm>
          <a:prstGeom prst="rect">
            <a:avLst/>
          </a:prstGeom>
        </p:spPr>
      </p:pic>
    </p:spTree>
    <p:extLst>
      <p:ext uri="{BB962C8B-B14F-4D97-AF65-F5344CB8AC3E}">
        <p14:creationId xmlns:p14="http://schemas.microsoft.com/office/powerpoint/2010/main" val="471498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F0BE52-9981-4FCC-8C48-06F1E7AFA94E}"/>
              </a:ext>
            </a:extLst>
          </p:cNvPr>
          <p:cNvPicPr>
            <a:picLocks noChangeAspect="1"/>
          </p:cNvPicPr>
          <p:nvPr/>
        </p:nvPicPr>
        <p:blipFill>
          <a:blip r:embed="rId2"/>
          <a:stretch>
            <a:fillRect/>
          </a:stretch>
        </p:blipFill>
        <p:spPr>
          <a:xfrm>
            <a:off x="6172200" y="1283769"/>
            <a:ext cx="2814311" cy="1628849"/>
          </a:xfrm>
          <a:prstGeom prst="rect">
            <a:avLst/>
          </a:prstGeom>
        </p:spPr>
      </p:pic>
      <p:pic>
        <p:nvPicPr>
          <p:cNvPr id="12" name="Picture 11">
            <a:extLst>
              <a:ext uri="{FF2B5EF4-FFF2-40B4-BE49-F238E27FC236}">
                <a16:creationId xmlns:a16="http://schemas.microsoft.com/office/drawing/2014/main" id="{25F7B69A-A893-4794-B155-8821F080F161}"/>
              </a:ext>
            </a:extLst>
          </p:cNvPr>
          <p:cNvPicPr/>
          <p:nvPr/>
        </p:nvPicPr>
        <p:blipFill>
          <a:blip r:embed="rId3" cstate="email">
            <a:extLst>
              <a:ext uri="{28A0092B-C50C-407E-A947-70E740481C1C}">
                <a14:useLocalDpi xmlns:a14="http://schemas.microsoft.com/office/drawing/2010/main"/>
              </a:ext>
            </a:extLst>
          </a:blip>
          <a:stretch>
            <a:fillRect/>
          </a:stretch>
        </p:blipFill>
        <p:spPr>
          <a:xfrm>
            <a:off x="374210" y="5684431"/>
            <a:ext cx="1741978" cy="1097369"/>
          </a:xfrm>
          <a:prstGeom prst="rect">
            <a:avLst/>
          </a:prstGeom>
          <a:ln>
            <a:noFill/>
          </a:ln>
          <a:effectLst>
            <a:outerShdw blurRad="292100" dist="139700" dir="2700000" algn="tl" rotWithShape="0">
              <a:srgbClr val="333333">
                <a:alpha val="65000"/>
              </a:srgbClr>
            </a:outerShdw>
          </a:effectLst>
        </p:spPr>
      </p:pic>
      <p:pic>
        <p:nvPicPr>
          <p:cNvPr id="13" name="Content Placeholder 4">
            <a:extLst>
              <a:ext uri="{FF2B5EF4-FFF2-40B4-BE49-F238E27FC236}">
                <a16:creationId xmlns:a16="http://schemas.microsoft.com/office/drawing/2014/main" id="{EA4C3741-226F-4431-9634-01CEB167D95F}"/>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85389" y="1270951"/>
            <a:ext cx="2664429" cy="1681156"/>
          </a:xfrm>
          <a:prstGeom prst="rect">
            <a:avLst/>
          </a:prstGeom>
          <a:ln>
            <a:noFill/>
          </a:ln>
          <a:effectLst>
            <a:outerShdw blurRad="292100" dist="139700" dir="2700000" algn="tl" rotWithShape="0">
              <a:srgbClr val="333333">
                <a:alpha val="65000"/>
              </a:srgbClr>
            </a:outerShdw>
          </a:effectLst>
        </p:spPr>
      </p:pic>
      <p:pic>
        <p:nvPicPr>
          <p:cNvPr id="14" name="Content Placeholder 4">
            <a:extLst>
              <a:ext uri="{FF2B5EF4-FFF2-40B4-BE49-F238E27FC236}">
                <a16:creationId xmlns:a16="http://schemas.microsoft.com/office/drawing/2014/main" id="{66EF0278-3A2C-41D2-BF75-AB0C8A933D5E}"/>
              </a:ext>
            </a:extLst>
          </p:cNvPr>
          <p:cNvPicPr>
            <a:picLocks/>
          </p:cNvPicPr>
          <p:nvPr/>
        </p:nvPicPr>
        <p:blipFill>
          <a:blip r:embed="rId5" cstate="email">
            <a:extLst>
              <a:ext uri="{28A0092B-C50C-407E-A947-70E740481C1C}">
                <a14:useLocalDpi xmlns:a14="http://schemas.microsoft.com/office/drawing/2010/main"/>
              </a:ext>
            </a:extLst>
          </a:blip>
          <a:stretch>
            <a:fillRect/>
          </a:stretch>
        </p:blipFill>
        <p:spPr>
          <a:xfrm>
            <a:off x="3128463" y="1274777"/>
            <a:ext cx="2869581" cy="168115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87AB90A-D084-486B-B1C2-C2E1D39CC34B}"/>
              </a:ext>
            </a:extLst>
          </p:cNvPr>
          <p:cNvPicPr/>
          <p:nvPr/>
        </p:nvPicPr>
        <p:blipFill>
          <a:blip r:embed="rId6" cstate="email">
            <a:extLst>
              <a:ext uri="{28A0092B-C50C-407E-A947-70E740481C1C}">
                <a14:useLocalDpi xmlns:a14="http://schemas.microsoft.com/office/drawing/2010/main"/>
              </a:ext>
            </a:extLst>
          </a:blip>
          <a:stretch>
            <a:fillRect/>
          </a:stretch>
        </p:blipFill>
        <p:spPr>
          <a:xfrm>
            <a:off x="85389" y="3328723"/>
            <a:ext cx="2664428" cy="1516472"/>
          </a:xfrm>
          <a:prstGeom prst="rect">
            <a:avLst/>
          </a:prstGeom>
        </p:spPr>
      </p:pic>
      <p:pic>
        <p:nvPicPr>
          <p:cNvPr id="16" name="Picture 15">
            <a:extLst>
              <a:ext uri="{FF2B5EF4-FFF2-40B4-BE49-F238E27FC236}">
                <a16:creationId xmlns:a16="http://schemas.microsoft.com/office/drawing/2014/main" id="{1E15283F-2DF3-40A7-ACB0-A0C785FF6E46}"/>
              </a:ext>
            </a:extLst>
          </p:cNvPr>
          <p:cNvPicPr/>
          <p:nvPr/>
        </p:nvPicPr>
        <p:blipFill>
          <a:blip r:embed="rId7" cstate="email">
            <a:extLst>
              <a:ext uri="{28A0092B-C50C-407E-A947-70E740481C1C}">
                <a14:useLocalDpi xmlns:a14="http://schemas.microsoft.com/office/drawing/2010/main"/>
              </a:ext>
            </a:extLst>
          </a:blip>
          <a:stretch>
            <a:fillRect/>
          </a:stretch>
        </p:blipFill>
        <p:spPr>
          <a:xfrm>
            <a:off x="3128463" y="3328512"/>
            <a:ext cx="2869581" cy="1516472"/>
          </a:xfrm>
          <a:prstGeom prst="rect">
            <a:avLst/>
          </a:prstGeom>
        </p:spPr>
      </p:pic>
      <p:pic>
        <p:nvPicPr>
          <p:cNvPr id="17" name="Picture 16">
            <a:extLst>
              <a:ext uri="{FF2B5EF4-FFF2-40B4-BE49-F238E27FC236}">
                <a16:creationId xmlns:a16="http://schemas.microsoft.com/office/drawing/2014/main" id="{678F941E-7B57-4A3F-B8BF-CCC484E31A26}"/>
              </a:ext>
            </a:extLst>
          </p:cNvPr>
          <p:cNvPicPr/>
          <p:nvPr/>
        </p:nvPicPr>
        <p:blipFill>
          <a:blip r:embed="rId8" cstate="email">
            <a:extLst>
              <a:ext uri="{28A0092B-C50C-407E-A947-70E740481C1C}">
                <a14:useLocalDpi xmlns:a14="http://schemas.microsoft.com/office/drawing/2010/main"/>
              </a:ext>
            </a:extLst>
          </a:blip>
          <a:stretch>
            <a:fillRect/>
          </a:stretch>
        </p:blipFill>
        <p:spPr>
          <a:xfrm>
            <a:off x="6210470" y="3328221"/>
            <a:ext cx="2781130" cy="1516473"/>
          </a:xfrm>
          <a:prstGeom prst="rect">
            <a:avLst/>
          </a:prstGeom>
        </p:spPr>
      </p:pic>
      <p:pic>
        <p:nvPicPr>
          <p:cNvPr id="18" name="Picture 17">
            <a:extLst>
              <a:ext uri="{FF2B5EF4-FFF2-40B4-BE49-F238E27FC236}">
                <a16:creationId xmlns:a16="http://schemas.microsoft.com/office/drawing/2014/main" id="{AF9536BE-2170-4762-A6E6-52292705FD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2622" y="4956383"/>
            <a:ext cx="1741978" cy="993472"/>
          </a:xfrm>
          <a:prstGeom prst="rect">
            <a:avLst/>
          </a:prstGeom>
        </p:spPr>
      </p:pic>
      <p:pic>
        <p:nvPicPr>
          <p:cNvPr id="19" name="Picture 18">
            <a:extLst>
              <a:ext uri="{FF2B5EF4-FFF2-40B4-BE49-F238E27FC236}">
                <a16:creationId xmlns:a16="http://schemas.microsoft.com/office/drawing/2014/main" id="{0C349485-7A91-4DA3-9289-4EF473A1C172}"/>
              </a:ext>
            </a:extLst>
          </p:cNvPr>
          <p:cNvPicPr/>
          <p:nvPr/>
        </p:nvPicPr>
        <p:blipFill>
          <a:blip r:embed="rId10" cstate="email">
            <a:extLst>
              <a:ext uri="{28A0092B-C50C-407E-A947-70E740481C1C}">
                <a14:useLocalDpi xmlns:a14="http://schemas.microsoft.com/office/drawing/2010/main"/>
              </a:ext>
            </a:extLst>
          </a:blip>
          <a:stretch>
            <a:fillRect/>
          </a:stretch>
        </p:blipFill>
        <p:spPr>
          <a:xfrm>
            <a:off x="3128463" y="5039862"/>
            <a:ext cx="2869581" cy="1516472"/>
          </a:xfrm>
          <a:prstGeom prst="rect">
            <a:avLst/>
          </a:prstGeom>
        </p:spPr>
      </p:pic>
      <p:pic>
        <p:nvPicPr>
          <p:cNvPr id="20" name="Picture 19">
            <a:extLst>
              <a:ext uri="{FF2B5EF4-FFF2-40B4-BE49-F238E27FC236}">
                <a16:creationId xmlns:a16="http://schemas.microsoft.com/office/drawing/2014/main" id="{7203D112-39A4-496B-BB91-D5D0F6213879}"/>
              </a:ext>
            </a:extLst>
          </p:cNvPr>
          <p:cNvPicPr/>
          <p:nvPr/>
        </p:nvPicPr>
        <p:blipFill>
          <a:blip r:embed="rId11" cstate="email">
            <a:extLst>
              <a:ext uri="{28A0092B-C50C-407E-A947-70E740481C1C}">
                <a14:useLocalDpi xmlns:a14="http://schemas.microsoft.com/office/drawing/2010/main"/>
              </a:ext>
            </a:extLst>
          </a:blip>
          <a:stretch>
            <a:fillRect/>
          </a:stretch>
        </p:blipFill>
        <p:spPr>
          <a:xfrm>
            <a:off x="6232358" y="5024462"/>
            <a:ext cx="2678038" cy="1541493"/>
          </a:xfrm>
          <a:prstGeom prst="rect">
            <a:avLst/>
          </a:prstGeom>
        </p:spPr>
      </p:pic>
      <p:cxnSp>
        <p:nvCxnSpPr>
          <p:cNvPr id="26" name="Straight Arrow Connector 25">
            <a:extLst>
              <a:ext uri="{FF2B5EF4-FFF2-40B4-BE49-F238E27FC236}">
                <a16:creationId xmlns:a16="http://schemas.microsoft.com/office/drawing/2014/main" id="{7356A1F9-B01F-49FB-9A86-8EF3489595A7}"/>
              </a:ext>
            </a:extLst>
          </p:cNvPr>
          <p:cNvCxnSpPr>
            <a:stCxn id="13" idx="3"/>
            <a:endCxn id="14" idx="1"/>
          </p:cNvCxnSpPr>
          <p:nvPr/>
        </p:nvCxnSpPr>
        <p:spPr bwMode="auto">
          <a:xfrm>
            <a:off x="2749818" y="2111529"/>
            <a:ext cx="378645" cy="3826"/>
          </a:xfrm>
          <a:prstGeom prst="straightConnector1">
            <a:avLst/>
          </a:prstGeom>
          <a:noFill/>
          <a:ln w="28575" cap="flat" cmpd="sng" algn="ctr">
            <a:solidFill>
              <a:schemeClr val="bg2"/>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6206D819-1355-4294-BFAB-5036DF00B02F}"/>
              </a:ext>
            </a:extLst>
          </p:cNvPr>
          <p:cNvCxnSpPr/>
          <p:nvPr/>
        </p:nvCxnSpPr>
        <p:spPr bwMode="auto">
          <a:xfrm>
            <a:off x="6024639" y="2115355"/>
            <a:ext cx="378645" cy="3826"/>
          </a:xfrm>
          <a:prstGeom prst="straightConnector1">
            <a:avLst/>
          </a:prstGeom>
          <a:noFill/>
          <a:ln w="28575" cap="flat" cmpd="sng" algn="ctr">
            <a:solidFill>
              <a:schemeClr val="bg2"/>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5EE58F36-DCCF-4C6D-880B-4BBEFC487028}"/>
              </a:ext>
            </a:extLst>
          </p:cNvPr>
          <p:cNvCxnSpPr/>
          <p:nvPr/>
        </p:nvCxnSpPr>
        <p:spPr bwMode="auto">
          <a:xfrm>
            <a:off x="2734429" y="4173958"/>
            <a:ext cx="378645" cy="3826"/>
          </a:xfrm>
          <a:prstGeom prst="straightConnector1">
            <a:avLst/>
          </a:prstGeom>
          <a:noFill/>
          <a:ln w="28575" cap="flat" cmpd="sng" algn="ctr">
            <a:solidFill>
              <a:schemeClr val="bg2"/>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E7FF81FC-6305-4CBA-8BD2-484AEED32025}"/>
              </a:ext>
            </a:extLst>
          </p:cNvPr>
          <p:cNvCxnSpPr>
            <a:cxnSpLocks/>
          </p:cNvCxnSpPr>
          <p:nvPr/>
        </p:nvCxnSpPr>
        <p:spPr bwMode="auto">
          <a:xfrm>
            <a:off x="5914131" y="4173486"/>
            <a:ext cx="537514" cy="0"/>
          </a:xfrm>
          <a:prstGeom prst="straightConnector1">
            <a:avLst/>
          </a:prstGeom>
          <a:noFill/>
          <a:ln w="28575" cap="flat" cmpd="sng" algn="ctr">
            <a:solidFill>
              <a:schemeClr val="bg2"/>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34354CA3-9AFF-4663-B062-F360C2350E10}"/>
              </a:ext>
            </a:extLst>
          </p:cNvPr>
          <p:cNvCxnSpPr/>
          <p:nvPr/>
        </p:nvCxnSpPr>
        <p:spPr bwMode="auto">
          <a:xfrm>
            <a:off x="2752492" y="5702178"/>
            <a:ext cx="378645" cy="3826"/>
          </a:xfrm>
          <a:prstGeom prst="straightConnector1">
            <a:avLst/>
          </a:prstGeom>
          <a:noFill/>
          <a:ln w="28575" cap="flat" cmpd="sng" algn="ctr">
            <a:solidFill>
              <a:schemeClr val="bg2"/>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80DB0D90-8D14-4F30-88F7-E665DA109A7D}"/>
              </a:ext>
            </a:extLst>
          </p:cNvPr>
          <p:cNvCxnSpPr>
            <a:cxnSpLocks/>
          </p:cNvCxnSpPr>
          <p:nvPr/>
        </p:nvCxnSpPr>
        <p:spPr bwMode="auto">
          <a:xfrm flipV="1">
            <a:off x="5959928" y="5913223"/>
            <a:ext cx="267144" cy="32"/>
          </a:xfrm>
          <a:prstGeom prst="straightConnector1">
            <a:avLst/>
          </a:prstGeom>
          <a:noFill/>
          <a:ln w="28575" cap="flat" cmpd="sng" algn="ctr">
            <a:solidFill>
              <a:schemeClr val="bg2"/>
            </a:solidFill>
            <a:prstDash val="solid"/>
            <a:round/>
            <a:headEnd type="none" w="med" len="med"/>
            <a:tailEnd type="triangle"/>
          </a:ln>
          <a:effectLst/>
        </p:spPr>
      </p:cxnSp>
      <p:sp>
        <p:nvSpPr>
          <p:cNvPr id="32" name="Rectangle 31">
            <a:extLst>
              <a:ext uri="{FF2B5EF4-FFF2-40B4-BE49-F238E27FC236}">
                <a16:creationId xmlns:a16="http://schemas.microsoft.com/office/drawing/2014/main" id="{48172923-8F31-4CF0-85EF-A501F9988C9B}"/>
              </a:ext>
            </a:extLst>
          </p:cNvPr>
          <p:cNvSpPr/>
          <p:nvPr/>
        </p:nvSpPr>
        <p:spPr>
          <a:xfrm>
            <a:off x="5336848" y="612272"/>
            <a:ext cx="3621954" cy="400110"/>
          </a:xfrm>
          <a:prstGeom prst="rect">
            <a:avLst/>
          </a:prstGeom>
        </p:spPr>
        <p:txBody>
          <a:bodyPr wrap="none">
            <a:spAutoFit/>
          </a:bodyPr>
          <a:lstStyle/>
          <a:p>
            <a:pPr algn="r"/>
            <a:r>
              <a:rPr lang="en-US" altLang="en-US" sz="2000" b="1" u="sng" dirty="0"/>
              <a:t>Vision Picking Application - Flow</a:t>
            </a:r>
            <a:endParaRPr lang="en-US" sz="2000" b="1" u="sng" dirty="0"/>
          </a:p>
        </p:txBody>
      </p:sp>
      <p:pic>
        <p:nvPicPr>
          <p:cNvPr id="3" name="Picture 2" descr="A logo with red and black squares&#10;&#10;Description automatically generated">
            <a:extLst>
              <a:ext uri="{FF2B5EF4-FFF2-40B4-BE49-F238E27FC236}">
                <a16:creationId xmlns:a16="http://schemas.microsoft.com/office/drawing/2014/main" id="{2493201A-D21E-FA30-3BC2-6F7CD4EDA0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270" y="49100"/>
            <a:ext cx="1219200" cy="1219200"/>
          </a:xfrm>
          <a:prstGeom prst="rect">
            <a:avLst/>
          </a:prstGeom>
        </p:spPr>
      </p:pic>
    </p:spTree>
    <p:extLst>
      <p:ext uri="{BB962C8B-B14F-4D97-AF65-F5344CB8AC3E}">
        <p14:creationId xmlns:p14="http://schemas.microsoft.com/office/powerpoint/2010/main" val="406883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7200" y="2166937"/>
            <a:ext cx="7772400" cy="2252663"/>
          </a:xfrm>
        </p:spPr>
        <p:txBody>
          <a:bodyPr>
            <a:normAutofit fontScale="92500" lnSpcReduction="20000"/>
          </a:bodyPr>
          <a:lstStyle/>
          <a:p>
            <a:r>
              <a:rPr lang="el-GR" sz="2200" b="1" i="1" u="heavy" dirty="0"/>
              <a:t> </a:t>
            </a:r>
            <a:r>
              <a:rPr lang="en-US" sz="2200" b="1" i="1" u="heavy" dirty="0"/>
              <a:t>Warehouse: </a:t>
            </a:r>
            <a:endParaRPr lang="en-US" sz="2200" dirty="0"/>
          </a:p>
          <a:p>
            <a:r>
              <a:rPr lang="en-US" sz="2200" dirty="0"/>
              <a:t> </a:t>
            </a:r>
          </a:p>
          <a:p>
            <a:r>
              <a:rPr lang="en-US" sz="2200" dirty="0"/>
              <a:t>The center of a company's logistics system is the warehouse. The warehouse can serve one or more business.</a:t>
            </a:r>
          </a:p>
          <a:p>
            <a:endParaRPr lang="en-US" sz="2200" dirty="0"/>
          </a:p>
          <a:p>
            <a:pPr marL="285750" indent="-285750">
              <a:buFont typeface="Arial" pitchFamily="34" charset="0"/>
              <a:buChar char="•"/>
            </a:pPr>
            <a:r>
              <a:rPr lang="en-US" sz="2200" dirty="0"/>
              <a:t>Types of warehouses</a:t>
            </a:r>
          </a:p>
          <a:p>
            <a:pPr marL="285750" indent="-285750">
              <a:buFont typeface="Arial" pitchFamily="34" charset="0"/>
              <a:buChar char="•"/>
            </a:pPr>
            <a:r>
              <a:rPr lang="en-US" sz="2200" dirty="0"/>
              <a:t>Warehouse basic operations</a:t>
            </a:r>
          </a:p>
          <a:p>
            <a:endParaRPr lang="en-US" dirty="0"/>
          </a:p>
          <a:p>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44" t="33070" r="47648" b="20539"/>
          <a:stretch/>
        </p:blipFill>
        <p:spPr bwMode="auto">
          <a:xfrm>
            <a:off x="4876800" y="4419600"/>
            <a:ext cx="3352800" cy="224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833" t="33583" r="44061" b="20642"/>
          <a:stretch/>
        </p:blipFill>
        <p:spPr bwMode="auto">
          <a:xfrm>
            <a:off x="587087" y="4419600"/>
            <a:ext cx="4174955" cy="223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CB0C046F-A779-EBB8-B179-34017DFDA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16" y="462382"/>
            <a:ext cx="1219200" cy="1219200"/>
          </a:xfrm>
          <a:prstGeom prst="rect">
            <a:avLst/>
          </a:prstGeom>
        </p:spPr>
      </p:pic>
    </p:spTree>
    <p:extLst>
      <p:ext uri="{BB962C8B-B14F-4D97-AF65-F5344CB8AC3E}">
        <p14:creationId xmlns:p14="http://schemas.microsoft.com/office/powerpoint/2010/main" val="3081028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C15671-48E3-4449-8B00-5BEF13FDC31A}"/>
              </a:ext>
            </a:extLst>
          </p:cNvPr>
          <p:cNvSpPr/>
          <p:nvPr/>
        </p:nvSpPr>
        <p:spPr>
          <a:xfrm>
            <a:off x="571193" y="1284979"/>
            <a:ext cx="8461778" cy="461665"/>
          </a:xfrm>
          <a:prstGeom prst="rect">
            <a:avLst/>
          </a:prstGeom>
        </p:spPr>
        <p:txBody>
          <a:bodyPr wrap="square">
            <a:spAutoFit/>
          </a:bodyPr>
          <a:lstStyle/>
          <a:p>
            <a:pPr algn="r"/>
            <a:r>
              <a:rPr lang="en-US" altLang="en-US" sz="2400" b="1" dirty="0">
                <a:solidFill>
                  <a:srgbClr val="8C0A0D"/>
                </a:solidFill>
                <a:latin typeface="Effra Corp" panose="020B0603020203020204" pitchFamily="34" charset="0"/>
              </a:rPr>
              <a:t>Vision Picking Application - Log On</a:t>
            </a:r>
            <a:endParaRPr lang="en-US" sz="2400" b="1" dirty="0">
              <a:solidFill>
                <a:srgbClr val="8C0A0D"/>
              </a:solidFill>
              <a:latin typeface="Effra Corp" panose="020B0603020203020204" pitchFamily="34" charset="0"/>
            </a:endParaRPr>
          </a:p>
        </p:txBody>
      </p:sp>
      <p:pic>
        <p:nvPicPr>
          <p:cNvPr id="16" name="Content Placeholder 4">
            <a:extLst>
              <a:ext uri="{FF2B5EF4-FFF2-40B4-BE49-F238E27FC236}">
                <a16:creationId xmlns:a16="http://schemas.microsoft.com/office/drawing/2014/main" id="{02C84C81-1D77-4724-9F7A-8E93AA94A3CB}"/>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4114800" y="1990929"/>
            <a:ext cx="4465746" cy="2867592"/>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9B4BFF1F-5946-4796-8E37-CDCCB3CB8879}"/>
              </a:ext>
            </a:extLst>
          </p:cNvPr>
          <p:cNvSpPr/>
          <p:nvPr/>
        </p:nvSpPr>
        <p:spPr>
          <a:xfrm>
            <a:off x="76200" y="3597063"/>
            <a:ext cx="4004470" cy="646331"/>
          </a:xfrm>
          <a:prstGeom prst="rect">
            <a:avLst/>
          </a:prstGeom>
        </p:spPr>
        <p:txBody>
          <a:bodyPr wrap="square">
            <a:spAutoFit/>
          </a:bodyPr>
          <a:lstStyle/>
          <a:p>
            <a:r>
              <a:rPr lang="en-US" dirty="0">
                <a:latin typeface="Effra Corp" panose="020B0604020202020204" charset="0"/>
                <a:ea typeface="Calibri" panose="020F0502020204030204" pitchFamily="34" charset="0"/>
              </a:rPr>
              <a:t>The user logs in by scanning QR code containing his personal credentials.</a:t>
            </a:r>
            <a:endParaRPr lang="en-GB" dirty="0">
              <a:latin typeface="Effra Corp" panose="020B0604020202020204" charset="0"/>
            </a:endParaRPr>
          </a:p>
        </p:txBody>
      </p:sp>
      <p:pic>
        <p:nvPicPr>
          <p:cNvPr id="18" name="Picture 17" descr="Ð ÐµÐ·ÑÐ»ÑÐ°Ñ Ñ Ð¸Ð·Ð¾Ð±ÑÐ°Ð¶ÐµÐ½Ð¸Ðµ Ð·Ð° login card flat icon">
            <a:extLst>
              <a:ext uri="{FF2B5EF4-FFF2-40B4-BE49-F238E27FC236}">
                <a16:creationId xmlns:a16="http://schemas.microsoft.com/office/drawing/2014/main" id="{B7EF5311-104A-4AA1-A69F-E5308DCD4C0C}"/>
              </a:ext>
            </a:extLst>
          </p:cNvPr>
          <p:cNvPicPr>
            <a:picLocks noChangeAspect="1" noChangeArrowheads="1"/>
          </p:cNvPicPr>
          <p:nvPr/>
        </p:nvPicPr>
        <p:blipFill rotWithShape="1">
          <a:blip r:embed="rId3" cstate="email">
            <a:clrChange>
              <a:clrFrom>
                <a:srgbClr val="F6F4F5"/>
              </a:clrFrom>
              <a:clrTo>
                <a:srgbClr val="F6F4F5">
                  <a:alpha val="0"/>
                </a:srgbClr>
              </a:clrTo>
            </a:clrChange>
            <a:extLst>
              <a:ext uri="{28A0092B-C50C-407E-A947-70E740481C1C}">
                <a14:useLocalDpi xmlns:a14="http://schemas.microsoft.com/office/drawing/2010/main"/>
              </a:ext>
            </a:extLst>
          </a:blip>
          <a:srcRect/>
          <a:stretch/>
        </p:blipFill>
        <p:spPr bwMode="auto">
          <a:xfrm>
            <a:off x="1466852" y="2562044"/>
            <a:ext cx="936104" cy="1008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with red and black squares&#10;&#10;Description automatically generated">
            <a:extLst>
              <a:ext uri="{FF2B5EF4-FFF2-40B4-BE49-F238E27FC236}">
                <a16:creationId xmlns:a16="http://schemas.microsoft.com/office/drawing/2014/main" id="{F20C85D0-7548-C3EB-7736-CBDEBF134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93" y="263197"/>
            <a:ext cx="1219200" cy="1219200"/>
          </a:xfrm>
          <a:prstGeom prst="rect">
            <a:avLst/>
          </a:prstGeom>
        </p:spPr>
      </p:pic>
    </p:spTree>
    <p:extLst>
      <p:ext uri="{BB962C8B-B14F-4D97-AF65-F5344CB8AC3E}">
        <p14:creationId xmlns:p14="http://schemas.microsoft.com/office/powerpoint/2010/main" val="114734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1A7427-B39E-43AC-B8B4-C4270AE80D79}"/>
              </a:ext>
            </a:extLst>
          </p:cNvPr>
          <p:cNvSpPr/>
          <p:nvPr/>
        </p:nvSpPr>
        <p:spPr>
          <a:xfrm>
            <a:off x="381000" y="1349435"/>
            <a:ext cx="7242578" cy="461665"/>
          </a:xfrm>
          <a:prstGeom prst="rect">
            <a:avLst/>
          </a:prstGeom>
        </p:spPr>
        <p:txBody>
          <a:bodyPr wrap="square">
            <a:spAutoFit/>
          </a:bodyPr>
          <a:lstStyle/>
          <a:p>
            <a:pPr algn="r"/>
            <a:r>
              <a:rPr lang="en-US" altLang="en-US" sz="2400" b="1" dirty="0">
                <a:solidFill>
                  <a:srgbClr val="8C0A0D"/>
                </a:solidFill>
                <a:latin typeface="Effra Corp" panose="020B0603020203020204" pitchFamily="34" charset="0"/>
              </a:rPr>
              <a:t>Vision Picking Application - Start Vision Picking </a:t>
            </a:r>
            <a:endParaRPr lang="en-US" sz="2400" b="1" dirty="0">
              <a:solidFill>
                <a:srgbClr val="8C0A0D"/>
              </a:solidFill>
              <a:latin typeface="Effra Corp" panose="020B0603020203020204" pitchFamily="34" charset="0"/>
            </a:endParaRPr>
          </a:p>
        </p:txBody>
      </p:sp>
      <p:pic>
        <p:nvPicPr>
          <p:cNvPr id="9" name="Content Placeholder 4">
            <a:extLst>
              <a:ext uri="{FF2B5EF4-FFF2-40B4-BE49-F238E27FC236}">
                <a16:creationId xmlns:a16="http://schemas.microsoft.com/office/drawing/2014/main" id="{2C5296E3-DE87-4995-8F0F-1C7E03F19D08}"/>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4322810" y="2111331"/>
            <a:ext cx="4287790" cy="223206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4C10C404-BA2F-4F2D-9B37-54A33838E80D}"/>
              </a:ext>
            </a:extLst>
          </p:cNvPr>
          <p:cNvSpPr/>
          <p:nvPr/>
        </p:nvSpPr>
        <p:spPr>
          <a:xfrm>
            <a:off x="199971" y="2855085"/>
            <a:ext cx="3448380" cy="372281"/>
          </a:xfrm>
          <a:prstGeom prst="rect">
            <a:avLst/>
          </a:prstGeom>
        </p:spPr>
        <p:txBody>
          <a:bodyPr wrap="none">
            <a:spAutoFit/>
          </a:bodyPr>
          <a:lstStyle/>
          <a:p>
            <a:pPr marL="457200" algn="just">
              <a:lnSpc>
                <a:spcPct val="107000"/>
              </a:lnSpc>
              <a:spcAft>
                <a:spcPts val="800"/>
              </a:spcAft>
            </a:pPr>
            <a:r>
              <a:rPr lang="en-US" dirty="0">
                <a:latin typeface="Effra Corp" panose="020B0604020202020204" charset="0"/>
                <a:ea typeface="Calibri" panose="020F0502020204030204" pitchFamily="34" charset="0"/>
              </a:rPr>
              <a:t>Voice command “</a:t>
            </a:r>
            <a:r>
              <a:rPr lang="en-US" b="1" dirty="0">
                <a:latin typeface="Effra Corp" panose="020B0604020202020204" charset="0"/>
                <a:ea typeface="Calibri" panose="020F0502020204030204" pitchFamily="34" charset="0"/>
              </a:rPr>
              <a:t>My Tasks</a:t>
            </a:r>
            <a:r>
              <a:rPr lang="en-US" dirty="0">
                <a:latin typeface="Effra Corp" panose="020B0604020202020204" charset="0"/>
                <a:ea typeface="Calibri" panose="020F0502020204030204" pitchFamily="34" charset="0"/>
              </a:rPr>
              <a:t>”</a:t>
            </a:r>
            <a:endParaRPr lang="en-GB" dirty="0">
              <a:latin typeface="Effra Corp" panose="020B0604020202020204" charset="0"/>
              <a:ea typeface="Calibri" panose="020F0502020204030204" pitchFamily="34" charset="0"/>
            </a:endParaRPr>
          </a:p>
        </p:txBody>
      </p:sp>
      <p:sp>
        <p:nvSpPr>
          <p:cNvPr id="11" name="Rectangle 10">
            <a:extLst>
              <a:ext uri="{FF2B5EF4-FFF2-40B4-BE49-F238E27FC236}">
                <a16:creationId xmlns:a16="http://schemas.microsoft.com/office/drawing/2014/main" id="{6BAECC78-A5F7-4D04-8D0A-8BA9A55415EA}"/>
              </a:ext>
            </a:extLst>
          </p:cNvPr>
          <p:cNvSpPr/>
          <p:nvPr/>
        </p:nvSpPr>
        <p:spPr>
          <a:xfrm>
            <a:off x="533400" y="5088979"/>
            <a:ext cx="3339504" cy="367216"/>
          </a:xfrm>
          <a:prstGeom prst="rect">
            <a:avLst/>
          </a:prstGeom>
        </p:spPr>
        <p:txBody>
          <a:bodyPr wrap="none">
            <a:spAutoFit/>
          </a:bodyPr>
          <a:lstStyle/>
          <a:p>
            <a:pPr algn="just">
              <a:lnSpc>
                <a:spcPct val="107000"/>
              </a:lnSpc>
              <a:spcAft>
                <a:spcPts val="800"/>
              </a:spcAft>
            </a:pPr>
            <a:r>
              <a:rPr lang="en-US" dirty="0">
                <a:latin typeface="Effra Corp" panose="020B0604020202020204" charset="0"/>
                <a:ea typeface="Calibri" panose="020F0502020204030204" pitchFamily="34" charset="0"/>
              </a:rPr>
              <a:t>Voice command “</a:t>
            </a:r>
            <a:r>
              <a:rPr lang="en-US" b="1" dirty="0">
                <a:latin typeface="Effra Corp" panose="020B0604020202020204" charset="0"/>
              </a:rPr>
              <a:t>Select one</a:t>
            </a:r>
            <a:r>
              <a:rPr lang="en-US" dirty="0">
                <a:latin typeface="Effra Corp" panose="020B0604020202020204" charset="0"/>
                <a:ea typeface="Calibri" panose="020F0502020204030204" pitchFamily="34" charset="0"/>
              </a:rPr>
              <a:t>” </a:t>
            </a:r>
            <a:endParaRPr lang="en-GB" dirty="0">
              <a:latin typeface="Effra Corp" panose="020B0604020202020204" charset="0"/>
              <a:ea typeface="Calibri" panose="020F0502020204030204" pitchFamily="34" charset="0"/>
            </a:endParaRPr>
          </a:p>
        </p:txBody>
      </p:sp>
      <p:pic>
        <p:nvPicPr>
          <p:cNvPr id="12" name="Picture 11">
            <a:extLst>
              <a:ext uri="{FF2B5EF4-FFF2-40B4-BE49-F238E27FC236}">
                <a16:creationId xmlns:a16="http://schemas.microsoft.com/office/drawing/2014/main" id="{8497403F-0C93-42C2-9C00-8C8CB211C0B5}"/>
              </a:ext>
            </a:extLst>
          </p:cNvPr>
          <p:cNvPicPr>
            <a:picLocks noChangeAspect="1"/>
          </p:cNvPicPr>
          <p:nvPr/>
        </p:nvPicPr>
        <p:blipFill>
          <a:blip r:embed="rId3"/>
          <a:stretch>
            <a:fillRect/>
          </a:stretch>
        </p:blipFill>
        <p:spPr>
          <a:xfrm>
            <a:off x="4314775" y="4622961"/>
            <a:ext cx="4372025" cy="2077859"/>
          </a:xfrm>
          <a:prstGeom prst="rect">
            <a:avLst/>
          </a:prstGeom>
        </p:spPr>
      </p:pic>
      <p:pic>
        <p:nvPicPr>
          <p:cNvPr id="3" name="Picture 2" descr="A logo with red and black squares&#10;&#10;Description automatically generated">
            <a:extLst>
              <a:ext uri="{FF2B5EF4-FFF2-40B4-BE49-F238E27FC236}">
                <a16:creationId xmlns:a16="http://schemas.microsoft.com/office/drawing/2014/main" id="{66CD68E2-4C67-8B13-59FF-1D82D642D2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82" y="205017"/>
            <a:ext cx="1219200" cy="1219200"/>
          </a:xfrm>
          <a:prstGeom prst="rect">
            <a:avLst/>
          </a:prstGeom>
        </p:spPr>
      </p:pic>
    </p:spTree>
    <p:extLst>
      <p:ext uri="{BB962C8B-B14F-4D97-AF65-F5344CB8AC3E}">
        <p14:creationId xmlns:p14="http://schemas.microsoft.com/office/powerpoint/2010/main" val="1688448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96B64333-13C6-434E-AFFC-375548903B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21209" y="3124200"/>
            <a:ext cx="5230896" cy="2952660"/>
          </a:xfrm>
          <a:prstGeom prst="rect">
            <a:avLst/>
          </a:prstGeom>
        </p:spPr>
      </p:pic>
      <p:sp>
        <p:nvSpPr>
          <p:cNvPr id="25" name="Rectangle 24">
            <a:extLst>
              <a:ext uri="{FF2B5EF4-FFF2-40B4-BE49-F238E27FC236}">
                <a16:creationId xmlns:a16="http://schemas.microsoft.com/office/drawing/2014/main" id="{7EDDCEE4-BBF9-47E3-A513-B427FD17E221}"/>
              </a:ext>
            </a:extLst>
          </p:cNvPr>
          <p:cNvSpPr/>
          <p:nvPr/>
        </p:nvSpPr>
        <p:spPr>
          <a:xfrm>
            <a:off x="609600" y="1290935"/>
            <a:ext cx="6553200" cy="400110"/>
          </a:xfrm>
          <a:prstGeom prst="rect">
            <a:avLst/>
          </a:prstGeom>
        </p:spPr>
        <p:txBody>
          <a:bodyPr wrap="square">
            <a:spAutoFit/>
          </a:bodyPr>
          <a:lstStyle/>
          <a:p>
            <a:r>
              <a:rPr lang="en-US" altLang="en-US" sz="2000" b="1" u="sng" dirty="0"/>
              <a:t>Vision Picking Application – Pallet Overview</a:t>
            </a:r>
            <a:endParaRPr lang="en-US" sz="2000" b="1" u="sng" dirty="0"/>
          </a:p>
        </p:txBody>
      </p:sp>
      <p:sp>
        <p:nvSpPr>
          <p:cNvPr id="26" name="Rectangle 25">
            <a:extLst>
              <a:ext uri="{FF2B5EF4-FFF2-40B4-BE49-F238E27FC236}">
                <a16:creationId xmlns:a16="http://schemas.microsoft.com/office/drawing/2014/main" id="{B132C600-F451-4C85-9A2B-E163BDF13330}"/>
              </a:ext>
            </a:extLst>
          </p:cNvPr>
          <p:cNvSpPr/>
          <p:nvPr/>
        </p:nvSpPr>
        <p:spPr>
          <a:xfrm>
            <a:off x="631966" y="1803022"/>
            <a:ext cx="6541665" cy="3539430"/>
          </a:xfrm>
          <a:prstGeom prst="rect">
            <a:avLst/>
          </a:prstGeom>
        </p:spPr>
        <p:txBody>
          <a:bodyPr wrap="square">
            <a:spAutoFit/>
          </a:bodyPr>
          <a:lstStyle/>
          <a:p>
            <a:endParaRPr lang="en-US" sz="1600" dirty="0">
              <a:latin typeface="Effra Corp" panose="020B0604020202020204" charset="0"/>
              <a:ea typeface="Cambria" panose="02040503050406030204" pitchFamily="18" charset="0"/>
              <a:cs typeface="Times New Roman" panose="02020603050405020304" pitchFamily="18" charset="0"/>
            </a:endParaRPr>
          </a:p>
          <a:p>
            <a:endParaRPr lang="en-US" sz="1600" dirty="0">
              <a:latin typeface="Effra Corp" panose="020B0604020202020204" charset="0"/>
              <a:ea typeface="Cambria" panose="02040503050406030204" pitchFamily="18" charset="0"/>
              <a:cs typeface="Times New Roman" panose="02020603050405020304" pitchFamily="18" charset="0"/>
            </a:endParaRPr>
          </a:p>
          <a:p>
            <a:r>
              <a:rPr lang="en-US" sz="1600" dirty="0">
                <a:latin typeface="Effra Corp" panose="020B0604020202020204" charset="0"/>
                <a:ea typeface="Cambria" panose="02040503050406030204" pitchFamily="18" charset="0"/>
                <a:cs typeface="Times New Roman" panose="02020603050405020304" pitchFamily="18" charset="0"/>
              </a:rPr>
              <a:t>Screen shows all materials within a pallet</a:t>
            </a:r>
            <a:r>
              <a:rPr lang="bg-BG" sz="1600" dirty="0">
                <a:latin typeface="Effra Corp" panose="020B0604020202020204" charset="0"/>
                <a:ea typeface="Cambria" panose="02040503050406030204" pitchFamily="18" charset="0"/>
                <a:cs typeface="Times New Roman" panose="02020603050405020304" pitchFamily="18" charset="0"/>
              </a:rPr>
              <a:t>  </a:t>
            </a:r>
            <a:r>
              <a:rPr lang="en-US" sz="1600" dirty="0">
                <a:latin typeface="Effra Corp" panose="020B0604020202020204" charset="0"/>
                <a:ea typeface="Cambria" panose="02040503050406030204" pitchFamily="18" charset="0"/>
                <a:cs typeface="Times New Roman" panose="02020603050405020304" pitchFamily="18" charset="0"/>
              </a:rPr>
              <a:t>assigned </a:t>
            </a:r>
          </a:p>
          <a:p>
            <a:r>
              <a:rPr lang="en-US" sz="1600" dirty="0">
                <a:latin typeface="Effra Corp" panose="020B0604020202020204" charset="0"/>
                <a:ea typeface="Cambria" panose="02040503050406030204" pitchFamily="18" charset="0"/>
                <a:cs typeface="Times New Roman" panose="02020603050405020304" pitchFamily="18" charset="0"/>
              </a:rPr>
              <a:t>for Vision Picking.</a:t>
            </a:r>
            <a:endParaRPr lang="en-US" sz="1600" dirty="0">
              <a:latin typeface="Effra Corp" panose="020B0604020202020204" charset="0"/>
              <a:cs typeface="Times New Roman" panose="02020603050405020304" pitchFamily="18" charset="0"/>
            </a:endParaRPr>
          </a:p>
          <a:p>
            <a:endParaRPr lang="bg-BG" sz="1600" dirty="0">
              <a:latin typeface="Effra Corp" panose="020B0604020202020204" charset="0"/>
              <a:cs typeface="Times New Roman" panose="02020603050405020304" pitchFamily="18" charset="0"/>
            </a:endParaRPr>
          </a:p>
          <a:p>
            <a:endParaRPr lang="bg-BG" sz="1600" dirty="0">
              <a:latin typeface="Effra Corp" panose="020B0604020202020204" charset="0"/>
              <a:cs typeface="Times New Roman" panose="02020603050405020304" pitchFamily="18" charset="0"/>
            </a:endParaRPr>
          </a:p>
          <a:p>
            <a:endParaRPr lang="bg-BG" sz="1600" dirty="0">
              <a:latin typeface="Effra Corp" panose="020B0604020202020204" charset="0"/>
              <a:cs typeface="Times New Roman" panose="02020603050405020304" pitchFamily="18" charset="0"/>
            </a:endParaRPr>
          </a:p>
          <a:p>
            <a:endParaRPr lang="bg-BG" sz="1600" dirty="0">
              <a:latin typeface="Effra Corp" panose="020B0604020202020204" charset="0"/>
              <a:cs typeface="Times New Roman" panose="02020603050405020304" pitchFamily="18" charset="0"/>
            </a:endParaRPr>
          </a:p>
          <a:p>
            <a:r>
              <a:rPr lang="en-US" sz="1600" dirty="0">
                <a:latin typeface="Effra Corp" panose="020B0604020202020204" charset="0"/>
                <a:cs typeface="Times New Roman" panose="02020603050405020304" pitchFamily="18" charset="0"/>
              </a:rPr>
              <a:t>Voice command “Select #”</a:t>
            </a:r>
          </a:p>
          <a:p>
            <a:r>
              <a:rPr lang="en-US" sz="1600" dirty="0">
                <a:latin typeface="Effra Corp" panose="020B0604020202020204" charset="0"/>
                <a:cs typeface="Times New Roman" panose="02020603050405020304" pitchFamily="18" charset="0"/>
              </a:rPr>
              <a:t> </a:t>
            </a:r>
          </a:p>
          <a:p>
            <a:endParaRPr lang="en-US" sz="1600" dirty="0">
              <a:latin typeface="Effra Corp" panose="020B0604020202020204" charset="0"/>
              <a:cs typeface="Times New Roman" panose="02020603050405020304" pitchFamily="18" charset="0"/>
            </a:endParaRPr>
          </a:p>
          <a:p>
            <a:endParaRPr lang="en-US" sz="1600" dirty="0">
              <a:latin typeface="Effra Corp" panose="020B0604020202020204" charset="0"/>
              <a:cs typeface="Times New Roman" panose="02020603050405020304" pitchFamily="18" charset="0"/>
            </a:endParaRPr>
          </a:p>
          <a:p>
            <a:r>
              <a:rPr lang="en-US" sz="1600" i="1" dirty="0">
                <a:latin typeface="Effra Corp" panose="020B0604020202020204" charset="0"/>
                <a:cs typeface="Times New Roman" panose="02020603050405020304" pitchFamily="18" charset="0"/>
              </a:rPr>
              <a:t>Example:</a:t>
            </a:r>
          </a:p>
          <a:p>
            <a:r>
              <a:rPr lang="en-US" sz="1600" dirty="0">
                <a:latin typeface="Effra Corp" panose="020B0604020202020204" charset="0"/>
                <a:cs typeface="Times New Roman" panose="02020603050405020304" pitchFamily="18" charset="0"/>
              </a:rPr>
              <a:t>Voice Command “Select 2”</a:t>
            </a:r>
            <a:endParaRPr lang="en-GB" sz="1600" dirty="0">
              <a:latin typeface="Effra Corp" panose="020B0604020202020204" charset="0"/>
            </a:endParaRPr>
          </a:p>
        </p:txBody>
      </p:sp>
      <p:pic>
        <p:nvPicPr>
          <p:cNvPr id="27" name="Picture 26" descr="Ð ÐµÐ·ÑÐ»ÑÐ°Ñ Ñ Ð¸Ð·Ð¾Ð±ÑÐ°Ð¶ÐµÐ½Ð¸Ðµ Ð·Ð° speak icon flat">
            <a:extLst>
              <a:ext uri="{FF2B5EF4-FFF2-40B4-BE49-F238E27FC236}">
                <a16:creationId xmlns:a16="http://schemas.microsoft.com/office/drawing/2014/main" id="{D8D0C908-90C8-4DB2-91FA-B095ADCC7A32}"/>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76200" y="3620291"/>
            <a:ext cx="555766" cy="555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30" name="AutoShape 14">
            <a:extLst>
              <a:ext uri="{FF2B5EF4-FFF2-40B4-BE49-F238E27FC236}">
                <a16:creationId xmlns:a16="http://schemas.microsoft.com/office/drawing/2014/main" id="{BF066C4D-C573-4964-BC5D-6D4459D1C13D}"/>
              </a:ext>
            </a:extLst>
          </p:cNvPr>
          <p:cNvCxnSpPr>
            <a:cxnSpLocks noChangeShapeType="1"/>
          </p:cNvCxnSpPr>
          <p:nvPr/>
        </p:nvCxnSpPr>
        <p:spPr bwMode="auto">
          <a:xfrm flipV="1">
            <a:off x="7980585" y="5728002"/>
            <a:ext cx="0" cy="380506"/>
          </a:xfrm>
          <a:prstGeom prst="straightConnector1">
            <a:avLst/>
          </a:prstGeom>
          <a:noFill/>
          <a:ln w="57150">
            <a:solidFill>
              <a:srgbClr val="60A9A3"/>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1" name="AutoShape 73">
            <a:extLst>
              <a:ext uri="{FF2B5EF4-FFF2-40B4-BE49-F238E27FC236}">
                <a16:creationId xmlns:a16="http://schemas.microsoft.com/office/drawing/2014/main" id="{62FA71A4-0C2F-41D2-BC40-67D931C4E842}"/>
              </a:ext>
            </a:extLst>
          </p:cNvPr>
          <p:cNvSpPr>
            <a:spLocks noChangeArrowheads="1"/>
          </p:cNvSpPr>
          <p:nvPr/>
        </p:nvSpPr>
        <p:spPr bwMode="auto">
          <a:xfrm rot="10800000">
            <a:off x="7391400" y="6134099"/>
            <a:ext cx="1178369" cy="647700"/>
          </a:xfrm>
          <a:prstGeom prst="flowChartAlternateProcess">
            <a:avLst/>
          </a:prstGeom>
          <a:noFill/>
          <a:ln w="38100">
            <a:solidFill>
              <a:srgbClr val="60A9A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1300" dirty="0">
              <a:latin typeface="Effra Corp" panose="020B0603020203020204" pitchFamily="34" charset="0"/>
            </a:endParaRPr>
          </a:p>
        </p:txBody>
      </p:sp>
      <p:sp>
        <p:nvSpPr>
          <p:cNvPr id="32" name="Rectangle 31">
            <a:extLst>
              <a:ext uri="{FF2B5EF4-FFF2-40B4-BE49-F238E27FC236}">
                <a16:creationId xmlns:a16="http://schemas.microsoft.com/office/drawing/2014/main" id="{A301D4DE-4DEA-4780-A49F-17B8FBAE42C0}"/>
              </a:ext>
            </a:extLst>
          </p:cNvPr>
          <p:cNvSpPr/>
          <p:nvPr/>
        </p:nvSpPr>
        <p:spPr>
          <a:xfrm>
            <a:off x="7432919" y="6304974"/>
            <a:ext cx="1136850" cy="276999"/>
          </a:xfrm>
          <a:prstGeom prst="rect">
            <a:avLst/>
          </a:prstGeom>
        </p:spPr>
        <p:txBody>
          <a:bodyPr wrap="none">
            <a:spAutoFit/>
          </a:bodyPr>
          <a:lstStyle/>
          <a:p>
            <a:r>
              <a:rPr lang="en-US" sz="1200" dirty="0">
                <a:latin typeface="Effra Corp" panose="020B0604020202020204" charset="0"/>
              </a:rPr>
              <a:t>already picked</a:t>
            </a:r>
            <a:endParaRPr lang="en-GB" sz="1200" dirty="0">
              <a:latin typeface="Effra Corp" panose="020B0604020202020204" charset="0"/>
            </a:endParaRPr>
          </a:p>
        </p:txBody>
      </p:sp>
      <p:sp>
        <p:nvSpPr>
          <p:cNvPr id="33" name="Oval 32">
            <a:extLst>
              <a:ext uri="{FF2B5EF4-FFF2-40B4-BE49-F238E27FC236}">
                <a16:creationId xmlns:a16="http://schemas.microsoft.com/office/drawing/2014/main" id="{82A2F476-EA19-4917-AF89-29D31B10C85A}"/>
              </a:ext>
            </a:extLst>
          </p:cNvPr>
          <p:cNvSpPr/>
          <p:nvPr/>
        </p:nvSpPr>
        <p:spPr bwMode="auto">
          <a:xfrm>
            <a:off x="5791200" y="5739859"/>
            <a:ext cx="794900" cy="344539"/>
          </a:xfrm>
          <a:prstGeom prst="ellipse">
            <a:avLst/>
          </a:prstGeom>
          <a:noFill/>
          <a:ln w="38100" cap="flat" cmpd="sng" algn="ctr">
            <a:solidFill>
              <a:srgbClr val="E41E2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1" hangingPunct="1"/>
            <a:endParaRPr lang="en-US" sz="1400" b="1">
              <a:latin typeface="Arial" charset="0"/>
            </a:endParaRPr>
          </a:p>
        </p:txBody>
      </p:sp>
      <p:cxnSp>
        <p:nvCxnSpPr>
          <p:cNvPr id="34" name="AutoShape 14">
            <a:extLst>
              <a:ext uri="{FF2B5EF4-FFF2-40B4-BE49-F238E27FC236}">
                <a16:creationId xmlns:a16="http://schemas.microsoft.com/office/drawing/2014/main" id="{E78255E1-F00B-42B1-8B07-3CE57E29CCA8}"/>
              </a:ext>
            </a:extLst>
          </p:cNvPr>
          <p:cNvCxnSpPr>
            <a:cxnSpLocks noChangeShapeType="1"/>
          </p:cNvCxnSpPr>
          <p:nvPr/>
        </p:nvCxnSpPr>
        <p:spPr bwMode="auto">
          <a:xfrm flipV="1">
            <a:off x="6261398" y="6084398"/>
            <a:ext cx="0" cy="380506"/>
          </a:xfrm>
          <a:prstGeom prst="straightConnector1">
            <a:avLst/>
          </a:prstGeom>
          <a:noFill/>
          <a:ln w="57150">
            <a:solidFill>
              <a:srgbClr val="E41E2A"/>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5" name="Rectangle 34">
            <a:extLst>
              <a:ext uri="{FF2B5EF4-FFF2-40B4-BE49-F238E27FC236}">
                <a16:creationId xmlns:a16="http://schemas.microsoft.com/office/drawing/2014/main" id="{23F46DAC-C21B-48AE-8D82-1C968C379820}"/>
              </a:ext>
            </a:extLst>
          </p:cNvPr>
          <p:cNvSpPr/>
          <p:nvPr/>
        </p:nvSpPr>
        <p:spPr>
          <a:xfrm>
            <a:off x="5791200" y="6397823"/>
            <a:ext cx="1015021" cy="307777"/>
          </a:xfrm>
          <a:prstGeom prst="rect">
            <a:avLst/>
          </a:prstGeom>
        </p:spPr>
        <p:txBody>
          <a:bodyPr wrap="none">
            <a:spAutoFit/>
          </a:bodyPr>
          <a:lstStyle/>
          <a:p>
            <a:r>
              <a:rPr lang="en-US" sz="1400" dirty="0">
                <a:latin typeface="Effra Corp" panose="020B0604020202020204" charset="0"/>
              </a:rPr>
              <a:t># of pages</a:t>
            </a:r>
            <a:endParaRPr lang="en-GB" sz="1400" dirty="0">
              <a:latin typeface="Effra Corp" panose="020B0604020202020204" charset="0"/>
            </a:endParaRPr>
          </a:p>
        </p:txBody>
      </p:sp>
      <p:sp>
        <p:nvSpPr>
          <p:cNvPr id="36" name="Oval 35">
            <a:extLst>
              <a:ext uri="{FF2B5EF4-FFF2-40B4-BE49-F238E27FC236}">
                <a16:creationId xmlns:a16="http://schemas.microsoft.com/office/drawing/2014/main" id="{45E84941-821C-4B7D-A99A-D833D9CBA337}"/>
              </a:ext>
            </a:extLst>
          </p:cNvPr>
          <p:cNvSpPr/>
          <p:nvPr/>
        </p:nvSpPr>
        <p:spPr bwMode="auto">
          <a:xfrm>
            <a:off x="4072588" y="4123142"/>
            <a:ext cx="369711" cy="365125"/>
          </a:xfrm>
          <a:prstGeom prst="ellipse">
            <a:avLst/>
          </a:prstGeom>
          <a:noFill/>
          <a:ln w="28575" cap="flat" cmpd="sng" algn="ctr">
            <a:solidFill>
              <a:srgbClr val="F4C50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sz="1400" b="1">
              <a:latin typeface="Arial" charset="0"/>
            </a:endParaRPr>
          </a:p>
        </p:txBody>
      </p:sp>
      <p:cxnSp>
        <p:nvCxnSpPr>
          <p:cNvPr id="37" name="AutoShape 14">
            <a:extLst>
              <a:ext uri="{FF2B5EF4-FFF2-40B4-BE49-F238E27FC236}">
                <a16:creationId xmlns:a16="http://schemas.microsoft.com/office/drawing/2014/main" id="{C02BBDBC-60F9-4EF1-840F-BE7D88F57282}"/>
              </a:ext>
            </a:extLst>
          </p:cNvPr>
          <p:cNvCxnSpPr>
            <a:cxnSpLocks noChangeShapeType="1"/>
            <a:stCxn id="36" idx="2"/>
          </p:cNvCxnSpPr>
          <p:nvPr/>
        </p:nvCxnSpPr>
        <p:spPr bwMode="auto">
          <a:xfrm flipH="1">
            <a:off x="3290174" y="4305705"/>
            <a:ext cx="782414" cy="725721"/>
          </a:xfrm>
          <a:prstGeom prst="straightConnector1">
            <a:avLst/>
          </a:prstGeom>
          <a:noFill/>
          <a:ln w="57150">
            <a:solidFill>
              <a:srgbClr val="FFCA3D"/>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14">
            <a:extLst>
              <a:ext uri="{FF2B5EF4-FFF2-40B4-BE49-F238E27FC236}">
                <a16:creationId xmlns:a16="http://schemas.microsoft.com/office/drawing/2014/main" id="{79560147-F34D-4FC9-A8C3-87225128F898}"/>
              </a:ext>
            </a:extLst>
          </p:cNvPr>
          <p:cNvCxnSpPr>
            <a:cxnSpLocks noChangeShapeType="1"/>
            <a:stCxn id="39" idx="2"/>
          </p:cNvCxnSpPr>
          <p:nvPr/>
        </p:nvCxnSpPr>
        <p:spPr bwMode="auto">
          <a:xfrm>
            <a:off x="6722944" y="2601647"/>
            <a:ext cx="0" cy="519519"/>
          </a:xfrm>
          <a:prstGeom prst="straightConnector1">
            <a:avLst/>
          </a:prstGeom>
          <a:noFill/>
          <a:ln w="57150">
            <a:solidFill>
              <a:srgbClr val="60A9A3"/>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9" name="AutoShape 73">
            <a:extLst>
              <a:ext uri="{FF2B5EF4-FFF2-40B4-BE49-F238E27FC236}">
                <a16:creationId xmlns:a16="http://schemas.microsoft.com/office/drawing/2014/main" id="{F3B07C9C-CF98-426B-80E6-792CFF48C4B0}"/>
              </a:ext>
            </a:extLst>
          </p:cNvPr>
          <p:cNvSpPr>
            <a:spLocks noChangeArrowheads="1"/>
          </p:cNvSpPr>
          <p:nvPr/>
        </p:nvSpPr>
        <p:spPr bwMode="auto">
          <a:xfrm>
            <a:off x="6133759" y="1953947"/>
            <a:ext cx="1178369" cy="647700"/>
          </a:xfrm>
          <a:prstGeom prst="flowChartAlternateProcess">
            <a:avLst/>
          </a:prstGeom>
          <a:noFill/>
          <a:ln w="38100">
            <a:solidFill>
              <a:srgbClr val="60A9A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1300" dirty="0">
              <a:latin typeface="Effra Corp" panose="020B0603020203020204" pitchFamily="34" charset="0"/>
            </a:endParaRPr>
          </a:p>
        </p:txBody>
      </p:sp>
      <p:sp>
        <p:nvSpPr>
          <p:cNvPr id="40" name="Rectangle 39">
            <a:extLst>
              <a:ext uri="{FF2B5EF4-FFF2-40B4-BE49-F238E27FC236}">
                <a16:creationId xmlns:a16="http://schemas.microsoft.com/office/drawing/2014/main" id="{AF7D5A63-79D9-408B-A4AE-2BE515B542CA}"/>
              </a:ext>
            </a:extLst>
          </p:cNvPr>
          <p:cNvSpPr/>
          <p:nvPr/>
        </p:nvSpPr>
        <p:spPr>
          <a:xfrm>
            <a:off x="6084677" y="2048601"/>
            <a:ext cx="1294144" cy="461665"/>
          </a:xfrm>
          <a:prstGeom prst="rect">
            <a:avLst/>
          </a:prstGeom>
        </p:spPr>
        <p:txBody>
          <a:bodyPr wrap="square">
            <a:spAutoFit/>
          </a:bodyPr>
          <a:lstStyle/>
          <a:p>
            <a:pPr algn="ctr"/>
            <a:r>
              <a:rPr lang="en-US" sz="1200" dirty="0">
                <a:latin typeface="Effra Corp" panose="020B0604020202020204" charset="0"/>
              </a:rPr>
              <a:t>total cases to be picked</a:t>
            </a:r>
            <a:endParaRPr lang="en-GB" sz="1200" dirty="0">
              <a:latin typeface="Effra Corp" panose="020B0604020202020204" charset="0"/>
            </a:endParaRPr>
          </a:p>
        </p:txBody>
      </p:sp>
      <p:cxnSp>
        <p:nvCxnSpPr>
          <p:cNvPr id="41" name="AutoShape 14">
            <a:extLst>
              <a:ext uri="{FF2B5EF4-FFF2-40B4-BE49-F238E27FC236}">
                <a16:creationId xmlns:a16="http://schemas.microsoft.com/office/drawing/2014/main" id="{1BEC7328-0B6D-4E5B-B2E3-2B2AA6E98739}"/>
              </a:ext>
            </a:extLst>
          </p:cNvPr>
          <p:cNvCxnSpPr>
            <a:cxnSpLocks noChangeShapeType="1"/>
            <a:stCxn id="42" idx="2"/>
          </p:cNvCxnSpPr>
          <p:nvPr/>
        </p:nvCxnSpPr>
        <p:spPr bwMode="auto">
          <a:xfrm>
            <a:off x="8262921" y="2696301"/>
            <a:ext cx="0" cy="1150561"/>
          </a:xfrm>
          <a:prstGeom prst="straightConnector1">
            <a:avLst/>
          </a:prstGeom>
          <a:noFill/>
          <a:ln w="57150">
            <a:solidFill>
              <a:srgbClr val="FFCA3D"/>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42" name="AutoShape 73">
            <a:extLst>
              <a:ext uri="{FF2B5EF4-FFF2-40B4-BE49-F238E27FC236}">
                <a16:creationId xmlns:a16="http://schemas.microsoft.com/office/drawing/2014/main" id="{621CAD07-D36F-477A-9A4B-4F1409055812}"/>
              </a:ext>
            </a:extLst>
          </p:cNvPr>
          <p:cNvSpPr>
            <a:spLocks noChangeArrowheads="1"/>
          </p:cNvSpPr>
          <p:nvPr/>
        </p:nvSpPr>
        <p:spPr bwMode="auto">
          <a:xfrm>
            <a:off x="7673736" y="2048601"/>
            <a:ext cx="1178369" cy="647700"/>
          </a:xfrm>
          <a:prstGeom prst="flowChartAlternateProcess">
            <a:avLst/>
          </a:prstGeom>
          <a:noFill/>
          <a:ln w="38100">
            <a:solidFill>
              <a:srgbClr val="F4C50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1300" dirty="0">
              <a:latin typeface="Effra Corp" panose="020B0603020203020204" pitchFamily="34" charset="0"/>
            </a:endParaRPr>
          </a:p>
        </p:txBody>
      </p:sp>
      <p:sp>
        <p:nvSpPr>
          <p:cNvPr id="43" name="Rectangle 42">
            <a:extLst>
              <a:ext uri="{FF2B5EF4-FFF2-40B4-BE49-F238E27FC236}">
                <a16:creationId xmlns:a16="http://schemas.microsoft.com/office/drawing/2014/main" id="{E617C9A1-0FE2-40D2-880D-F8651AA24FA1}"/>
              </a:ext>
            </a:extLst>
          </p:cNvPr>
          <p:cNvSpPr/>
          <p:nvPr/>
        </p:nvSpPr>
        <p:spPr>
          <a:xfrm>
            <a:off x="7557961" y="2152880"/>
            <a:ext cx="1520472" cy="461665"/>
          </a:xfrm>
          <a:prstGeom prst="rect">
            <a:avLst/>
          </a:prstGeom>
        </p:spPr>
        <p:txBody>
          <a:bodyPr wrap="square">
            <a:spAutoFit/>
          </a:bodyPr>
          <a:lstStyle/>
          <a:p>
            <a:pPr algn="ctr"/>
            <a:r>
              <a:rPr lang="en-US" sz="1200" dirty="0">
                <a:latin typeface="Effra Corp" panose="020B0604020202020204" charset="0"/>
              </a:rPr>
              <a:t>total requested </a:t>
            </a:r>
            <a:br>
              <a:rPr lang="bg-BG" sz="1200" dirty="0">
                <a:latin typeface="Effra Corp" panose="020B0604020202020204" charset="0"/>
              </a:rPr>
            </a:br>
            <a:r>
              <a:rPr lang="en-US" sz="1200" dirty="0">
                <a:latin typeface="Effra Corp" panose="020B0604020202020204" charset="0"/>
              </a:rPr>
              <a:t>qty per material</a:t>
            </a:r>
            <a:endParaRPr lang="en-GB" sz="1200" dirty="0">
              <a:latin typeface="Effra Corp" panose="020B0604020202020204" charset="0"/>
            </a:endParaRPr>
          </a:p>
        </p:txBody>
      </p:sp>
      <p:pic>
        <p:nvPicPr>
          <p:cNvPr id="3" name="Picture 2" descr="A logo with red and black squares&#10;&#10;Description automatically generated">
            <a:extLst>
              <a:ext uri="{FF2B5EF4-FFF2-40B4-BE49-F238E27FC236}">
                <a16:creationId xmlns:a16="http://schemas.microsoft.com/office/drawing/2014/main" id="{D3990AEA-BDD8-2AC3-D1ED-60BAFB9B0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4540"/>
            <a:ext cx="1219200" cy="1219200"/>
          </a:xfrm>
          <a:prstGeom prst="rect">
            <a:avLst/>
          </a:prstGeom>
        </p:spPr>
      </p:pic>
    </p:spTree>
    <p:extLst>
      <p:ext uri="{BB962C8B-B14F-4D97-AF65-F5344CB8AC3E}">
        <p14:creationId xmlns:p14="http://schemas.microsoft.com/office/powerpoint/2010/main" val="101038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76E4B5-CBED-48A9-8C8E-511A0105C85F}"/>
              </a:ext>
            </a:extLst>
          </p:cNvPr>
          <p:cNvSpPr/>
          <p:nvPr/>
        </p:nvSpPr>
        <p:spPr>
          <a:xfrm>
            <a:off x="609599" y="1320386"/>
            <a:ext cx="4419545" cy="400110"/>
          </a:xfrm>
          <a:prstGeom prst="rect">
            <a:avLst/>
          </a:prstGeom>
        </p:spPr>
        <p:txBody>
          <a:bodyPr wrap="square">
            <a:spAutoFit/>
          </a:bodyPr>
          <a:lstStyle/>
          <a:p>
            <a:r>
              <a:rPr lang="en-US" altLang="en-US" sz="2000" b="1" u="sng" dirty="0"/>
              <a:t>Vision Picking Application - Picking</a:t>
            </a:r>
            <a:endParaRPr lang="en-US" sz="2000" b="1" u="sng" dirty="0"/>
          </a:p>
        </p:txBody>
      </p:sp>
      <p:grpSp>
        <p:nvGrpSpPr>
          <p:cNvPr id="16" name="Group 15">
            <a:extLst>
              <a:ext uri="{FF2B5EF4-FFF2-40B4-BE49-F238E27FC236}">
                <a16:creationId xmlns:a16="http://schemas.microsoft.com/office/drawing/2014/main" id="{3E0969E9-B637-4ABB-873F-6D0F59A64659}"/>
              </a:ext>
            </a:extLst>
          </p:cNvPr>
          <p:cNvGrpSpPr/>
          <p:nvPr/>
        </p:nvGrpSpPr>
        <p:grpSpPr>
          <a:xfrm>
            <a:off x="5410200" y="1834228"/>
            <a:ext cx="3149252" cy="1823372"/>
            <a:chOff x="4803211" y="987501"/>
            <a:chExt cx="3345470" cy="1813201"/>
          </a:xfrm>
        </p:grpSpPr>
        <p:pic>
          <p:nvPicPr>
            <p:cNvPr id="17" name="Picture 16">
              <a:extLst>
                <a:ext uri="{FF2B5EF4-FFF2-40B4-BE49-F238E27FC236}">
                  <a16:creationId xmlns:a16="http://schemas.microsoft.com/office/drawing/2014/main" id="{3CA065CC-B945-4C20-9021-7C7AF9692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03211" y="987501"/>
              <a:ext cx="3345470" cy="1440305"/>
            </a:xfrm>
            <a:prstGeom prst="rect">
              <a:avLst/>
            </a:prstGeom>
          </p:spPr>
        </p:pic>
        <p:sp>
          <p:nvSpPr>
            <p:cNvPr id="18" name="TextBox 17">
              <a:extLst>
                <a:ext uri="{FF2B5EF4-FFF2-40B4-BE49-F238E27FC236}">
                  <a16:creationId xmlns:a16="http://schemas.microsoft.com/office/drawing/2014/main" id="{2A3E548F-77E1-444C-B36C-778589768225}"/>
                </a:ext>
              </a:extLst>
            </p:cNvPr>
            <p:cNvSpPr txBox="1"/>
            <p:nvPr/>
          </p:nvSpPr>
          <p:spPr>
            <a:xfrm>
              <a:off x="5518553" y="2020250"/>
              <a:ext cx="1249482" cy="780452"/>
            </a:xfrm>
            <a:prstGeom prst="rect">
              <a:avLst/>
            </a:prstGeom>
            <a:noFill/>
          </p:spPr>
          <p:txBody>
            <a:bodyPr wrap="square" rtlCol="0">
              <a:spAutoFit/>
            </a:bodyPr>
            <a:lstStyle/>
            <a:p>
              <a:r>
                <a:rPr lang="en-US" sz="900" dirty="0">
                  <a:latin typeface="Effra Corp" panose="020B0604020202020204" charset="0"/>
                </a:rPr>
                <a:t>*shown when active pallet qty could not cover the remaining qty to be picked </a:t>
              </a:r>
              <a:endParaRPr lang="en-GB" sz="900" dirty="0">
                <a:latin typeface="Effra Corp" panose="020B0604020202020204" charset="0"/>
              </a:endParaRPr>
            </a:p>
          </p:txBody>
        </p:sp>
      </p:grpSp>
      <p:pic>
        <p:nvPicPr>
          <p:cNvPr id="3" name="Picture 2">
            <a:extLst>
              <a:ext uri="{FF2B5EF4-FFF2-40B4-BE49-F238E27FC236}">
                <a16:creationId xmlns:a16="http://schemas.microsoft.com/office/drawing/2014/main" id="{288E54CA-88FC-40F5-99F0-BDB0710B16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291" y="2479828"/>
            <a:ext cx="3899375" cy="222386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FD21230-BF74-4A3A-B306-EDE8A2B607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29145" y="4022758"/>
            <a:ext cx="3790509" cy="2149442"/>
          </a:xfrm>
          <a:prstGeom prst="rect">
            <a:avLst/>
          </a:prstGeom>
          <a:ln>
            <a:noFill/>
          </a:ln>
          <a:effectLst>
            <a:outerShdw blurRad="292100" dist="139700" dir="2700000" algn="tl" rotWithShape="0">
              <a:srgbClr val="333333">
                <a:alpha val="65000"/>
              </a:srgbClr>
            </a:outerShdw>
          </a:effectLst>
        </p:spPr>
      </p:pic>
      <p:cxnSp>
        <p:nvCxnSpPr>
          <p:cNvPr id="20" name="AutoShape 14">
            <a:extLst>
              <a:ext uri="{FF2B5EF4-FFF2-40B4-BE49-F238E27FC236}">
                <a16:creationId xmlns:a16="http://schemas.microsoft.com/office/drawing/2014/main" id="{7B9F7CB7-A5D0-4F7D-8EA0-7368A76A389A}"/>
              </a:ext>
            </a:extLst>
          </p:cNvPr>
          <p:cNvCxnSpPr>
            <a:cxnSpLocks noChangeShapeType="1"/>
          </p:cNvCxnSpPr>
          <p:nvPr/>
        </p:nvCxnSpPr>
        <p:spPr bwMode="auto">
          <a:xfrm flipV="1">
            <a:off x="2035950" y="3826960"/>
            <a:ext cx="0" cy="871021"/>
          </a:xfrm>
          <a:prstGeom prst="straightConnector1">
            <a:avLst/>
          </a:prstGeom>
          <a:noFill/>
          <a:ln w="57150">
            <a:solidFill>
              <a:srgbClr val="FFCA3D"/>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21" name="AutoShape 73">
            <a:extLst>
              <a:ext uri="{FF2B5EF4-FFF2-40B4-BE49-F238E27FC236}">
                <a16:creationId xmlns:a16="http://schemas.microsoft.com/office/drawing/2014/main" id="{ECB4DDAA-1615-4723-A0F5-4CBA4BE14F14}"/>
              </a:ext>
            </a:extLst>
          </p:cNvPr>
          <p:cNvSpPr>
            <a:spLocks noChangeArrowheads="1"/>
          </p:cNvSpPr>
          <p:nvPr/>
        </p:nvSpPr>
        <p:spPr bwMode="auto">
          <a:xfrm>
            <a:off x="1568603" y="4703690"/>
            <a:ext cx="934694" cy="285959"/>
          </a:xfrm>
          <a:prstGeom prst="flowChartAlternateProcess">
            <a:avLst/>
          </a:prstGeom>
          <a:noFill/>
          <a:ln w="38100">
            <a:solidFill>
              <a:srgbClr val="F4C50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975" dirty="0">
              <a:latin typeface="Effra Corp" panose="020B0603020203020204" pitchFamily="34" charset="0"/>
            </a:endParaRPr>
          </a:p>
        </p:txBody>
      </p:sp>
      <p:sp>
        <p:nvSpPr>
          <p:cNvPr id="22" name="Rectangle 21">
            <a:extLst>
              <a:ext uri="{FF2B5EF4-FFF2-40B4-BE49-F238E27FC236}">
                <a16:creationId xmlns:a16="http://schemas.microsoft.com/office/drawing/2014/main" id="{1806700D-B9E5-4AF5-9794-DE8B33DCF396}"/>
              </a:ext>
            </a:extLst>
          </p:cNvPr>
          <p:cNvSpPr/>
          <p:nvPr/>
        </p:nvSpPr>
        <p:spPr>
          <a:xfrm>
            <a:off x="1477944" y="4742794"/>
            <a:ext cx="1140354" cy="230832"/>
          </a:xfrm>
          <a:prstGeom prst="rect">
            <a:avLst/>
          </a:prstGeom>
        </p:spPr>
        <p:txBody>
          <a:bodyPr wrap="square">
            <a:spAutoFit/>
          </a:bodyPr>
          <a:lstStyle/>
          <a:p>
            <a:pPr algn="ctr"/>
            <a:r>
              <a:rPr lang="en-US" sz="900" dirty="0">
                <a:latin typeface="Effra Corp" panose="020B0604020202020204" charset="0"/>
              </a:rPr>
              <a:t>Total bin quantity</a:t>
            </a:r>
            <a:endParaRPr lang="en-GB" sz="900" dirty="0">
              <a:latin typeface="Effra Corp" panose="020B0604020202020204" charset="0"/>
            </a:endParaRPr>
          </a:p>
        </p:txBody>
      </p:sp>
      <p:cxnSp>
        <p:nvCxnSpPr>
          <p:cNvPr id="27" name="AutoShape 14">
            <a:extLst>
              <a:ext uri="{FF2B5EF4-FFF2-40B4-BE49-F238E27FC236}">
                <a16:creationId xmlns:a16="http://schemas.microsoft.com/office/drawing/2014/main" id="{3357CEDA-69E4-4C19-9141-1E124CA26388}"/>
              </a:ext>
            </a:extLst>
          </p:cNvPr>
          <p:cNvCxnSpPr>
            <a:cxnSpLocks noChangeShapeType="1"/>
          </p:cNvCxnSpPr>
          <p:nvPr/>
        </p:nvCxnSpPr>
        <p:spPr bwMode="auto">
          <a:xfrm flipV="1">
            <a:off x="1238717" y="4267575"/>
            <a:ext cx="0" cy="871021"/>
          </a:xfrm>
          <a:prstGeom prst="straightConnector1">
            <a:avLst/>
          </a:prstGeom>
          <a:noFill/>
          <a:ln w="57150">
            <a:solidFill>
              <a:srgbClr val="60A9A3"/>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29" name="AutoShape 73">
            <a:extLst>
              <a:ext uri="{FF2B5EF4-FFF2-40B4-BE49-F238E27FC236}">
                <a16:creationId xmlns:a16="http://schemas.microsoft.com/office/drawing/2014/main" id="{7F410F21-0AEC-4EEC-B909-B54D65AEFAF6}"/>
              </a:ext>
            </a:extLst>
          </p:cNvPr>
          <p:cNvSpPr>
            <a:spLocks noChangeArrowheads="1"/>
          </p:cNvSpPr>
          <p:nvPr/>
        </p:nvSpPr>
        <p:spPr bwMode="auto">
          <a:xfrm>
            <a:off x="771370" y="5144304"/>
            <a:ext cx="934694" cy="392415"/>
          </a:xfrm>
          <a:prstGeom prst="flowChartAlternateProcess">
            <a:avLst/>
          </a:prstGeom>
          <a:noFill/>
          <a:ln w="38100">
            <a:solidFill>
              <a:srgbClr val="60A9A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975" dirty="0">
              <a:latin typeface="Effra Corp" panose="020B0603020203020204" pitchFamily="34" charset="0"/>
            </a:endParaRPr>
          </a:p>
        </p:txBody>
      </p:sp>
      <p:sp>
        <p:nvSpPr>
          <p:cNvPr id="30" name="Rectangle 29">
            <a:extLst>
              <a:ext uri="{FF2B5EF4-FFF2-40B4-BE49-F238E27FC236}">
                <a16:creationId xmlns:a16="http://schemas.microsoft.com/office/drawing/2014/main" id="{EBEF2425-2A54-4612-88C2-D8680BE5A381}"/>
              </a:ext>
            </a:extLst>
          </p:cNvPr>
          <p:cNvSpPr/>
          <p:nvPr/>
        </p:nvSpPr>
        <p:spPr>
          <a:xfrm>
            <a:off x="685800" y="5159232"/>
            <a:ext cx="1140354" cy="369332"/>
          </a:xfrm>
          <a:prstGeom prst="rect">
            <a:avLst/>
          </a:prstGeom>
          <a:ln>
            <a:noFill/>
          </a:ln>
        </p:spPr>
        <p:txBody>
          <a:bodyPr wrap="square">
            <a:spAutoFit/>
          </a:bodyPr>
          <a:lstStyle/>
          <a:p>
            <a:pPr algn="ctr"/>
            <a:r>
              <a:rPr lang="en-US" sz="900" dirty="0">
                <a:latin typeface="Effra Corp" panose="020B0604020202020204" charset="0"/>
              </a:rPr>
              <a:t>Quantity to be picked</a:t>
            </a:r>
            <a:endParaRPr lang="en-GB" sz="900" dirty="0">
              <a:latin typeface="Effra Corp" panose="020B0604020202020204" charset="0"/>
            </a:endParaRPr>
          </a:p>
        </p:txBody>
      </p:sp>
      <p:cxnSp>
        <p:nvCxnSpPr>
          <p:cNvPr id="31" name="AutoShape 14">
            <a:extLst>
              <a:ext uri="{FF2B5EF4-FFF2-40B4-BE49-F238E27FC236}">
                <a16:creationId xmlns:a16="http://schemas.microsoft.com/office/drawing/2014/main" id="{3EEE3659-12F4-4150-99F1-31ADD5B900EA}"/>
              </a:ext>
            </a:extLst>
          </p:cNvPr>
          <p:cNvCxnSpPr>
            <a:cxnSpLocks noChangeShapeType="1"/>
          </p:cNvCxnSpPr>
          <p:nvPr/>
        </p:nvCxnSpPr>
        <p:spPr bwMode="auto">
          <a:xfrm>
            <a:off x="4196190" y="5298053"/>
            <a:ext cx="672976" cy="0"/>
          </a:xfrm>
          <a:prstGeom prst="straightConnector1">
            <a:avLst/>
          </a:prstGeom>
          <a:noFill/>
          <a:ln w="57150">
            <a:solidFill>
              <a:srgbClr val="FFCA3D"/>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2" name="Rectangle 31">
            <a:extLst>
              <a:ext uri="{FF2B5EF4-FFF2-40B4-BE49-F238E27FC236}">
                <a16:creationId xmlns:a16="http://schemas.microsoft.com/office/drawing/2014/main" id="{7CD6AE0D-AFFB-48A4-9B70-CBFE32CF7A3C}"/>
              </a:ext>
            </a:extLst>
          </p:cNvPr>
          <p:cNvSpPr/>
          <p:nvPr/>
        </p:nvSpPr>
        <p:spPr>
          <a:xfrm>
            <a:off x="3169842" y="5194723"/>
            <a:ext cx="1140354" cy="230832"/>
          </a:xfrm>
          <a:prstGeom prst="rect">
            <a:avLst/>
          </a:prstGeom>
        </p:spPr>
        <p:txBody>
          <a:bodyPr wrap="square">
            <a:spAutoFit/>
          </a:bodyPr>
          <a:lstStyle/>
          <a:p>
            <a:pPr algn="ctr"/>
            <a:r>
              <a:rPr lang="en-US" sz="900" dirty="0">
                <a:latin typeface="Effra Corp" panose="020B0604020202020204" charset="0"/>
              </a:rPr>
              <a:t>Total bin quantity</a:t>
            </a:r>
            <a:endParaRPr lang="en-GB" sz="900" dirty="0">
              <a:latin typeface="Effra Corp" panose="020B0604020202020204" charset="0"/>
            </a:endParaRPr>
          </a:p>
        </p:txBody>
      </p:sp>
      <p:sp>
        <p:nvSpPr>
          <p:cNvPr id="33" name="AutoShape 73">
            <a:extLst>
              <a:ext uri="{FF2B5EF4-FFF2-40B4-BE49-F238E27FC236}">
                <a16:creationId xmlns:a16="http://schemas.microsoft.com/office/drawing/2014/main" id="{5BD9DEB7-7054-4E08-9366-84C61FB7E13F}"/>
              </a:ext>
            </a:extLst>
          </p:cNvPr>
          <p:cNvSpPr>
            <a:spLocks noChangeArrowheads="1"/>
          </p:cNvSpPr>
          <p:nvPr/>
        </p:nvSpPr>
        <p:spPr bwMode="auto">
          <a:xfrm>
            <a:off x="3255174" y="5146523"/>
            <a:ext cx="934694" cy="285959"/>
          </a:xfrm>
          <a:prstGeom prst="flowChartAlternateProcess">
            <a:avLst/>
          </a:prstGeom>
          <a:noFill/>
          <a:ln w="38100">
            <a:solidFill>
              <a:srgbClr val="F4C50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975" dirty="0">
              <a:latin typeface="Effra Corp" panose="020B0603020203020204" pitchFamily="34" charset="0"/>
            </a:endParaRPr>
          </a:p>
        </p:txBody>
      </p:sp>
      <p:cxnSp>
        <p:nvCxnSpPr>
          <p:cNvPr id="34" name="AutoShape 14">
            <a:extLst>
              <a:ext uri="{FF2B5EF4-FFF2-40B4-BE49-F238E27FC236}">
                <a16:creationId xmlns:a16="http://schemas.microsoft.com/office/drawing/2014/main" id="{7B9C6587-196A-4411-B1A0-DDB4606D1E9E}"/>
              </a:ext>
            </a:extLst>
          </p:cNvPr>
          <p:cNvCxnSpPr>
            <a:cxnSpLocks noChangeShapeType="1"/>
          </p:cNvCxnSpPr>
          <p:nvPr/>
        </p:nvCxnSpPr>
        <p:spPr bwMode="auto">
          <a:xfrm>
            <a:off x="4155883" y="5663164"/>
            <a:ext cx="360956" cy="0"/>
          </a:xfrm>
          <a:prstGeom prst="straightConnector1">
            <a:avLst/>
          </a:prstGeom>
          <a:noFill/>
          <a:ln w="57150">
            <a:solidFill>
              <a:srgbClr val="60A9A3"/>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5" name="AutoShape 73">
            <a:extLst>
              <a:ext uri="{FF2B5EF4-FFF2-40B4-BE49-F238E27FC236}">
                <a16:creationId xmlns:a16="http://schemas.microsoft.com/office/drawing/2014/main" id="{9C6DEDBC-21DF-4290-9177-B0496DF4CCF5}"/>
              </a:ext>
            </a:extLst>
          </p:cNvPr>
          <p:cNvSpPr>
            <a:spLocks noChangeArrowheads="1"/>
          </p:cNvSpPr>
          <p:nvPr/>
        </p:nvSpPr>
        <p:spPr bwMode="auto">
          <a:xfrm>
            <a:off x="3239023" y="5535812"/>
            <a:ext cx="934694" cy="392415"/>
          </a:xfrm>
          <a:prstGeom prst="flowChartAlternateProcess">
            <a:avLst/>
          </a:prstGeom>
          <a:noFill/>
          <a:ln w="38100">
            <a:solidFill>
              <a:srgbClr val="60A9A3"/>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CC0000"/>
              </a:buClr>
              <a:buSzPct val="12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bg2"/>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12000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nl-NL" altLang="en-US" sz="975" dirty="0">
              <a:latin typeface="Effra Corp" panose="020B0603020203020204" pitchFamily="34" charset="0"/>
            </a:endParaRPr>
          </a:p>
        </p:txBody>
      </p:sp>
      <p:sp>
        <p:nvSpPr>
          <p:cNvPr id="36" name="Rectangle 35">
            <a:extLst>
              <a:ext uri="{FF2B5EF4-FFF2-40B4-BE49-F238E27FC236}">
                <a16:creationId xmlns:a16="http://schemas.microsoft.com/office/drawing/2014/main" id="{DA265AF2-232F-4F86-A4A4-431FB0645744}"/>
              </a:ext>
            </a:extLst>
          </p:cNvPr>
          <p:cNvSpPr/>
          <p:nvPr/>
        </p:nvSpPr>
        <p:spPr>
          <a:xfrm>
            <a:off x="3153453" y="5550739"/>
            <a:ext cx="1083779" cy="369332"/>
          </a:xfrm>
          <a:prstGeom prst="rect">
            <a:avLst/>
          </a:prstGeom>
          <a:ln>
            <a:noFill/>
          </a:ln>
        </p:spPr>
        <p:txBody>
          <a:bodyPr wrap="square">
            <a:spAutoFit/>
          </a:bodyPr>
          <a:lstStyle/>
          <a:p>
            <a:pPr algn="ctr"/>
            <a:r>
              <a:rPr lang="en-US" sz="900" dirty="0">
                <a:latin typeface="Effra Corp" panose="020B0604020202020204" charset="0"/>
              </a:rPr>
              <a:t>Can be picked from active pallet</a:t>
            </a:r>
            <a:endParaRPr lang="en-GB" sz="900" dirty="0">
              <a:latin typeface="Effra Corp" panose="020B0604020202020204" charset="0"/>
            </a:endParaRPr>
          </a:p>
        </p:txBody>
      </p:sp>
      <p:cxnSp>
        <p:nvCxnSpPr>
          <p:cNvPr id="48" name="AutoShape 14">
            <a:extLst>
              <a:ext uri="{FF2B5EF4-FFF2-40B4-BE49-F238E27FC236}">
                <a16:creationId xmlns:a16="http://schemas.microsoft.com/office/drawing/2014/main" id="{5D49F428-9DE1-43DD-AEB3-E4EC1F373215}"/>
              </a:ext>
            </a:extLst>
          </p:cNvPr>
          <p:cNvCxnSpPr>
            <a:cxnSpLocks noChangeShapeType="1"/>
          </p:cNvCxnSpPr>
          <p:nvPr/>
        </p:nvCxnSpPr>
        <p:spPr bwMode="auto">
          <a:xfrm flipV="1">
            <a:off x="6604187" y="5927395"/>
            <a:ext cx="0" cy="300571"/>
          </a:xfrm>
          <a:prstGeom prst="straightConnector1">
            <a:avLst/>
          </a:prstGeom>
          <a:noFill/>
          <a:ln w="57150">
            <a:solidFill>
              <a:srgbClr val="E41E2A"/>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51" name="Rectangle 50">
            <a:extLst>
              <a:ext uri="{FF2B5EF4-FFF2-40B4-BE49-F238E27FC236}">
                <a16:creationId xmlns:a16="http://schemas.microsoft.com/office/drawing/2014/main" id="{840C06A4-E168-49E1-BB26-B74EE0C92587}"/>
              </a:ext>
            </a:extLst>
          </p:cNvPr>
          <p:cNvSpPr/>
          <p:nvPr/>
        </p:nvSpPr>
        <p:spPr>
          <a:xfrm>
            <a:off x="6063757" y="6172200"/>
            <a:ext cx="1168643" cy="461665"/>
          </a:xfrm>
          <a:prstGeom prst="rect">
            <a:avLst/>
          </a:prstGeom>
        </p:spPr>
        <p:txBody>
          <a:bodyPr wrap="square">
            <a:spAutoFit/>
          </a:bodyPr>
          <a:lstStyle/>
          <a:p>
            <a:r>
              <a:rPr lang="en-US" sz="1200" b="1" dirty="0">
                <a:latin typeface="Effra Corp" panose="020B0604020202020204" charset="0"/>
              </a:rPr>
              <a:t>Already</a:t>
            </a:r>
            <a:r>
              <a:rPr lang="en-US" sz="1200" dirty="0">
                <a:solidFill>
                  <a:schemeClr val="bg1"/>
                </a:solidFill>
                <a:latin typeface="Effra Corp" panose="020B0604020202020204" charset="0"/>
              </a:rPr>
              <a:t> picked</a:t>
            </a:r>
            <a:endParaRPr lang="en-GB" sz="1200" dirty="0">
              <a:solidFill>
                <a:schemeClr val="bg1"/>
              </a:solidFill>
              <a:latin typeface="Effra Corp" panose="020B0604020202020204" charset="0"/>
            </a:endParaRPr>
          </a:p>
        </p:txBody>
      </p:sp>
      <p:sp>
        <p:nvSpPr>
          <p:cNvPr id="52" name="Rectangle 51">
            <a:extLst>
              <a:ext uri="{FF2B5EF4-FFF2-40B4-BE49-F238E27FC236}">
                <a16:creationId xmlns:a16="http://schemas.microsoft.com/office/drawing/2014/main" id="{418DA170-A7F5-4DF3-A1A0-FB30A7F4BF38}"/>
              </a:ext>
            </a:extLst>
          </p:cNvPr>
          <p:cNvSpPr/>
          <p:nvPr/>
        </p:nvSpPr>
        <p:spPr>
          <a:xfrm>
            <a:off x="7383274" y="6195772"/>
            <a:ext cx="1532126" cy="276999"/>
          </a:xfrm>
          <a:prstGeom prst="rect">
            <a:avLst/>
          </a:prstGeom>
        </p:spPr>
        <p:txBody>
          <a:bodyPr wrap="square">
            <a:spAutoFit/>
          </a:bodyPr>
          <a:lstStyle/>
          <a:p>
            <a:r>
              <a:rPr lang="en-US" sz="1200" b="1" dirty="0">
                <a:latin typeface="Effra Corp" panose="020B0604020202020204" charset="0"/>
              </a:rPr>
              <a:t>Total to be picked</a:t>
            </a:r>
            <a:endParaRPr lang="en-GB" sz="1200" b="1" dirty="0">
              <a:latin typeface="Effra Corp" panose="020B0604020202020204" charset="0"/>
            </a:endParaRPr>
          </a:p>
        </p:txBody>
      </p:sp>
      <p:cxnSp>
        <p:nvCxnSpPr>
          <p:cNvPr id="53" name="Connector: Elbow 52">
            <a:extLst>
              <a:ext uri="{FF2B5EF4-FFF2-40B4-BE49-F238E27FC236}">
                <a16:creationId xmlns:a16="http://schemas.microsoft.com/office/drawing/2014/main" id="{13AF2038-4CD2-4581-AE89-B20F34CE9EA4}"/>
              </a:ext>
            </a:extLst>
          </p:cNvPr>
          <p:cNvCxnSpPr>
            <a:cxnSpLocks/>
          </p:cNvCxnSpPr>
          <p:nvPr/>
        </p:nvCxnSpPr>
        <p:spPr bwMode="auto">
          <a:xfrm rot="10800000">
            <a:off x="7474515" y="5810510"/>
            <a:ext cx="553540" cy="368042"/>
          </a:xfrm>
          <a:prstGeom prst="bentConnector3">
            <a:avLst>
              <a:gd name="adj1" fmla="val -1266"/>
            </a:avLst>
          </a:prstGeom>
          <a:noFill/>
          <a:ln w="38100" cap="flat" cmpd="sng" algn="ctr">
            <a:solidFill>
              <a:srgbClr val="FFCA3D"/>
            </a:solidFill>
            <a:prstDash val="solid"/>
            <a:round/>
            <a:headEnd type="none" w="med" len="med"/>
            <a:tailEnd type="triangle"/>
          </a:ln>
          <a:effectLst/>
        </p:spPr>
      </p:cxnSp>
      <p:pic>
        <p:nvPicPr>
          <p:cNvPr id="5" name="Picture 4" descr="A logo with red and black squares&#10;&#10;Description automatically generated">
            <a:extLst>
              <a:ext uri="{FF2B5EF4-FFF2-40B4-BE49-F238E27FC236}">
                <a16:creationId xmlns:a16="http://schemas.microsoft.com/office/drawing/2014/main" id="{2CAF8F5B-A870-4B4D-98D4-1BE5AF2D0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 y="23859"/>
            <a:ext cx="1219200" cy="1219200"/>
          </a:xfrm>
          <a:prstGeom prst="rect">
            <a:avLst/>
          </a:prstGeom>
        </p:spPr>
      </p:pic>
    </p:spTree>
    <p:extLst>
      <p:ext uri="{BB962C8B-B14F-4D97-AF65-F5344CB8AC3E}">
        <p14:creationId xmlns:p14="http://schemas.microsoft.com/office/powerpoint/2010/main" val="1022127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3" grpId="0"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372893-A0E5-48CC-B3DC-DF986755093D}"/>
              </a:ext>
            </a:extLst>
          </p:cNvPr>
          <p:cNvSpPr/>
          <p:nvPr/>
        </p:nvSpPr>
        <p:spPr>
          <a:xfrm>
            <a:off x="609600" y="1268040"/>
            <a:ext cx="5869598" cy="400110"/>
          </a:xfrm>
          <a:prstGeom prst="rect">
            <a:avLst/>
          </a:prstGeom>
        </p:spPr>
        <p:txBody>
          <a:bodyPr wrap="square">
            <a:spAutoFit/>
          </a:bodyPr>
          <a:lstStyle/>
          <a:p>
            <a:r>
              <a:rPr lang="en-US" altLang="en-US" sz="2000" b="1" u="sng" dirty="0"/>
              <a:t>Vision Picking Application – Print Label</a:t>
            </a:r>
            <a:endParaRPr lang="en-US" sz="2000" b="1" u="sng" dirty="0"/>
          </a:p>
        </p:txBody>
      </p:sp>
      <p:sp>
        <p:nvSpPr>
          <p:cNvPr id="9" name="TextBox 8">
            <a:extLst>
              <a:ext uri="{FF2B5EF4-FFF2-40B4-BE49-F238E27FC236}">
                <a16:creationId xmlns:a16="http://schemas.microsoft.com/office/drawing/2014/main" id="{55AC758B-5D52-4AF9-BF00-206141856E69}"/>
              </a:ext>
            </a:extLst>
          </p:cNvPr>
          <p:cNvSpPr txBox="1"/>
          <p:nvPr/>
        </p:nvSpPr>
        <p:spPr>
          <a:xfrm>
            <a:off x="1841884" y="1988582"/>
            <a:ext cx="4656242" cy="584775"/>
          </a:xfrm>
          <a:prstGeom prst="rect">
            <a:avLst/>
          </a:prstGeom>
          <a:noFill/>
        </p:spPr>
        <p:txBody>
          <a:bodyPr wrap="square" rtlCol="0">
            <a:spAutoFit/>
          </a:bodyPr>
          <a:lstStyle/>
          <a:p>
            <a:r>
              <a:rPr lang="en-US" sz="1600" dirty="0">
                <a:latin typeface="Effra Corp" panose="020B0604020202020204" charset="0"/>
              </a:rPr>
              <a:t>	After all items within a pallet are picked (canceled), user is forced to scan printer QR code</a:t>
            </a:r>
            <a:r>
              <a:rPr lang="en-GB" sz="1600" dirty="0">
                <a:latin typeface="Effra Corp" panose="020B0604020202020204" charset="0"/>
              </a:rPr>
              <a:t>.</a:t>
            </a:r>
          </a:p>
        </p:txBody>
      </p:sp>
      <p:pic>
        <p:nvPicPr>
          <p:cNvPr id="10" name="Picture 9">
            <a:extLst>
              <a:ext uri="{FF2B5EF4-FFF2-40B4-BE49-F238E27FC236}">
                <a16:creationId xmlns:a16="http://schemas.microsoft.com/office/drawing/2014/main" id="{82AF2375-EB79-46E2-9F71-E3967D8BD8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41013" y="3229005"/>
            <a:ext cx="4457113" cy="2486039"/>
          </a:xfrm>
          <a:prstGeom prst="rect">
            <a:avLst/>
          </a:prstGeom>
          <a:ln>
            <a:noFill/>
          </a:ln>
          <a:effectLst>
            <a:outerShdw blurRad="292100" dist="139700" dir="2700000" algn="tl" rotWithShape="0">
              <a:srgbClr val="333333">
                <a:alpha val="65000"/>
              </a:srgbClr>
            </a:outerShdw>
          </a:effectLst>
        </p:spPr>
      </p:pic>
      <p:grpSp>
        <p:nvGrpSpPr>
          <p:cNvPr id="11" name="Group 10">
            <a:extLst>
              <a:ext uri="{FF2B5EF4-FFF2-40B4-BE49-F238E27FC236}">
                <a16:creationId xmlns:a16="http://schemas.microsoft.com/office/drawing/2014/main" id="{D919321B-DC6F-479A-86F8-CA3B13D632B5}"/>
              </a:ext>
            </a:extLst>
          </p:cNvPr>
          <p:cNvGrpSpPr/>
          <p:nvPr/>
        </p:nvGrpSpPr>
        <p:grpSpPr>
          <a:xfrm>
            <a:off x="2248309" y="2107240"/>
            <a:ext cx="252001" cy="144000"/>
            <a:chOff x="2152752" y="1412776"/>
            <a:chExt cx="331016" cy="180000"/>
          </a:xfrm>
          <a:solidFill>
            <a:srgbClr val="60A9A3"/>
          </a:solidFill>
        </p:grpSpPr>
        <p:sp>
          <p:nvSpPr>
            <p:cNvPr id="12" name="Arrow: Chevron 11">
              <a:extLst>
                <a:ext uri="{FF2B5EF4-FFF2-40B4-BE49-F238E27FC236}">
                  <a16:creationId xmlns:a16="http://schemas.microsoft.com/office/drawing/2014/main" id="{58ED72E6-9D54-4EC6-8F9B-4D8C0C700438}"/>
                </a:ext>
              </a:extLst>
            </p:cNvPr>
            <p:cNvSpPr/>
            <p:nvPr/>
          </p:nvSpPr>
          <p:spPr bwMode="auto">
            <a:xfrm>
              <a:off x="2152752" y="1412776"/>
              <a:ext cx="180000" cy="180000"/>
            </a:xfrm>
            <a:prstGeom prst="chevron">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sz="1400" b="1">
                <a:latin typeface="Arial" charset="0"/>
              </a:endParaRPr>
            </a:p>
          </p:txBody>
        </p:sp>
        <p:sp>
          <p:nvSpPr>
            <p:cNvPr id="13" name="Arrow: Chevron 12">
              <a:extLst>
                <a:ext uri="{FF2B5EF4-FFF2-40B4-BE49-F238E27FC236}">
                  <a16:creationId xmlns:a16="http://schemas.microsoft.com/office/drawing/2014/main" id="{42E97845-743D-45A0-8FDB-CD4F6D187E71}"/>
                </a:ext>
              </a:extLst>
            </p:cNvPr>
            <p:cNvSpPr/>
            <p:nvPr/>
          </p:nvSpPr>
          <p:spPr bwMode="auto">
            <a:xfrm>
              <a:off x="2303768" y="1412776"/>
              <a:ext cx="180000" cy="180000"/>
            </a:xfrm>
            <a:prstGeom prst="chevron">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sz="1400" b="1">
                <a:latin typeface="Arial" charset="0"/>
              </a:endParaRPr>
            </a:p>
          </p:txBody>
        </p:sp>
      </p:grpSp>
      <p:pic>
        <p:nvPicPr>
          <p:cNvPr id="3" name="Picture 2" descr="A logo with red and black squares&#10;&#10;Description automatically generated">
            <a:extLst>
              <a:ext uri="{FF2B5EF4-FFF2-40B4-BE49-F238E27FC236}">
                <a16:creationId xmlns:a16="http://schemas.microsoft.com/office/drawing/2014/main" id="{C46AF717-572B-C095-DB26-379223F2F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8840"/>
            <a:ext cx="1219200" cy="1219200"/>
          </a:xfrm>
          <a:prstGeom prst="rect">
            <a:avLst/>
          </a:prstGeom>
        </p:spPr>
      </p:pic>
    </p:spTree>
    <p:extLst>
      <p:ext uri="{BB962C8B-B14F-4D97-AF65-F5344CB8AC3E}">
        <p14:creationId xmlns:p14="http://schemas.microsoft.com/office/powerpoint/2010/main" val="391505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00C36-13E6-46D7-A498-FA858AAEAB82}"/>
              </a:ext>
            </a:extLst>
          </p:cNvPr>
          <p:cNvSpPr/>
          <p:nvPr/>
        </p:nvSpPr>
        <p:spPr>
          <a:xfrm>
            <a:off x="467228" y="1199643"/>
            <a:ext cx="5910780" cy="400110"/>
          </a:xfrm>
          <a:prstGeom prst="rect">
            <a:avLst/>
          </a:prstGeom>
        </p:spPr>
        <p:txBody>
          <a:bodyPr wrap="square">
            <a:spAutoFit/>
          </a:bodyPr>
          <a:lstStyle/>
          <a:p>
            <a:r>
              <a:rPr lang="en-US" altLang="en-US" sz="2000" b="1" u="sng" dirty="0"/>
              <a:t>Vision Picking Application – Print Label</a:t>
            </a:r>
            <a:endParaRPr lang="en-US" sz="2000" b="1" u="sng" dirty="0"/>
          </a:p>
        </p:txBody>
      </p:sp>
      <p:sp>
        <p:nvSpPr>
          <p:cNvPr id="9" name="Rectangle 8">
            <a:extLst>
              <a:ext uri="{FF2B5EF4-FFF2-40B4-BE49-F238E27FC236}">
                <a16:creationId xmlns:a16="http://schemas.microsoft.com/office/drawing/2014/main" id="{F5C8600A-7E02-4BF7-B4C2-CFCC31D06F9C}"/>
              </a:ext>
            </a:extLst>
          </p:cNvPr>
          <p:cNvSpPr/>
          <p:nvPr/>
        </p:nvSpPr>
        <p:spPr>
          <a:xfrm>
            <a:off x="283010" y="2045945"/>
            <a:ext cx="4067480" cy="830997"/>
          </a:xfrm>
          <a:prstGeom prst="rect">
            <a:avLst/>
          </a:prstGeom>
        </p:spPr>
        <p:txBody>
          <a:bodyPr wrap="square">
            <a:spAutoFit/>
          </a:bodyPr>
          <a:lstStyle/>
          <a:p>
            <a:pPr algn="just"/>
            <a:r>
              <a:rPr lang="en-GB" sz="1600" dirty="0">
                <a:latin typeface="Effra Corp" panose="020B0604020202020204" charset="0"/>
              </a:rPr>
              <a:t>            Once the print out is successfully obtained, the picker should scan the SSCC code that is available on the label.</a:t>
            </a:r>
          </a:p>
        </p:txBody>
      </p:sp>
      <p:sp>
        <p:nvSpPr>
          <p:cNvPr id="10" name="TextBox 9">
            <a:extLst>
              <a:ext uri="{FF2B5EF4-FFF2-40B4-BE49-F238E27FC236}">
                <a16:creationId xmlns:a16="http://schemas.microsoft.com/office/drawing/2014/main" id="{E9203F52-49C6-43DB-B866-D844EAAE2728}"/>
              </a:ext>
            </a:extLst>
          </p:cNvPr>
          <p:cNvSpPr txBox="1"/>
          <p:nvPr/>
        </p:nvSpPr>
        <p:spPr>
          <a:xfrm>
            <a:off x="827058" y="4875851"/>
            <a:ext cx="2834430" cy="369332"/>
          </a:xfrm>
          <a:prstGeom prst="rect">
            <a:avLst/>
          </a:prstGeom>
          <a:noFill/>
        </p:spPr>
        <p:txBody>
          <a:bodyPr wrap="none" rtlCol="0">
            <a:spAutoFit/>
          </a:bodyPr>
          <a:lstStyle/>
          <a:p>
            <a:r>
              <a:rPr lang="en-US" dirty="0">
                <a:latin typeface="Effra Corp" panose="020B0604020202020204" charset="0"/>
              </a:rPr>
              <a:t>Voice command “</a:t>
            </a:r>
            <a:r>
              <a:rPr lang="en-US" b="1" dirty="0">
                <a:latin typeface="Effra Corp" panose="020B0604020202020204" charset="0"/>
              </a:rPr>
              <a:t>Camera</a:t>
            </a:r>
            <a:r>
              <a:rPr lang="en-US" dirty="0">
                <a:latin typeface="Effra Corp" panose="020B0604020202020204" charset="0"/>
              </a:rPr>
              <a:t>”</a:t>
            </a:r>
            <a:endParaRPr lang="en-GB" dirty="0">
              <a:latin typeface="Effra Corp" panose="020B0604020202020204" charset="0"/>
            </a:endParaRPr>
          </a:p>
        </p:txBody>
      </p:sp>
      <p:pic>
        <p:nvPicPr>
          <p:cNvPr id="11" name="Picture 10">
            <a:extLst>
              <a:ext uri="{FF2B5EF4-FFF2-40B4-BE49-F238E27FC236}">
                <a16:creationId xmlns:a16="http://schemas.microsoft.com/office/drawing/2014/main" id="{199BBB1D-AB0D-48EA-8F00-F55A43CD5D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600" y="2961877"/>
            <a:ext cx="5257582" cy="3057923"/>
          </a:xfrm>
          <a:prstGeom prst="rect">
            <a:avLst/>
          </a:prstGeom>
          <a:ln>
            <a:noFill/>
          </a:ln>
          <a:effectLst>
            <a:outerShdw blurRad="292100" dist="139700" dir="2700000" algn="tl" rotWithShape="0">
              <a:srgbClr val="333333">
                <a:alpha val="65000"/>
              </a:srgbClr>
            </a:outerShdw>
          </a:effectLst>
        </p:spPr>
      </p:pic>
      <p:pic>
        <p:nvPicPr>
          <p:cNvPr id="12" name="Picture 11" descr="Ð ÐµÐ·ÑÐ»ÑÐ°Ñ Ñ Ð¸Ð·Ð¾Ð±ÑÐ°Ð¶ÐµÐ½Ð¸Ðµ Ð·Ð° speak icon flat">
            <a:extLst>
              <a:ext uri="{FF2B5EF4-FFF2-40B4-BE49-F238E27FC236}">
                <a16:creationId xmlns:a16="http://schemas.microsoft.com/office/drawing/2014/main" id="{7D65E3C1-1B50-43F5-99BF-623A831A15B8}"/>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152400" y="4721962"/>
            <a:ext cx="629657" cy="629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A logo with red and black squares&#10;&#10;Description automatically generated">
            <a:extLst>
              <a:ext uri="{FF2B5EF4-FFF2-40B4-BE49-F238E27FC236}">
                <a16:creationId xmlns:a16="http://schemas.microsoft.com/office/drawing/2014/main" id="{28C4207E-0BD4-E0BE-BC01-DDD0B3BE0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010" y="0"/>
            <a:ext cx="1219200" cy="1219200"/>
          </a:xfrm>
          <a:prstGeom prst="rect">
            <a:avLst/>
          </a:prstGeom>
        </p:spPr>
      </p:pic>
    </p:spTree>
    <p:extLst>
      <p:ext uri="{BB962C8B-B14F-4D97-AF65-F5344CB8AC3E}">
        <p14:creationId xmlns:p14="http://schemas.microsoft.com/office/powerpoint/2010/main" val="1342397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E9EFD0D-425F-4BA7-B04C-C076EB9695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0" y="3150213"/>
            <a:ext cx="5031742" cy="286958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EF35DA3-FB93-4CD1-9A5A-AE1FEE05484B}"/>
              </a:ext>
            </a:extLst>
          </p:cNvPr>
          <p:cNvSpPr/>
          <p:nvPr/>
        </p:nvSpPr>
        <p:spPr>
          <a:xfrm>
            <a:off x="152400" y="2275582"/>
            <a:ext cx="8153400" cy="1077218"/>
          </a:xfrm>
          <a:prstGeom prst="rect">
            <a:avLst/>
          </a:prstGeom>
        </p:spPr>
        <p:txBody>
          <a:bodyPr wrap="square">
            <a:spAutoFit/>
          </a:bodyPr>
          <a:lstStyle/>
          <a:p>
            <a:pPr algn="just"/>
            <a:r>
              <a:rPr lang="en-GB" sz="1600" dirty="0">
                <a:latin typeface="Effra Corp" panose="020B0604020202020204" charset="0"/>
              </a:rPr>
              <a:t>                  After scanning the pallet label, Vision Picking application shows pre-stage bin – Loading Ramp where the picker should place the ready pallet.</a:t>
            </a:r>
          </a:p>
          <a:p>
            <a:pPr algn="just"/>
            <a:r>
              <a:rPr lang="en-US" sz="1600" dirty="0">
                <a:latin typeface="Effra Corp" panose="020B0604020202020204" charset="0"/>
              </a:rPr>
              <a:t>O</a:t>
            </a:r>
            <a:r>
              <a:rPr lang="en-GB" sz="1600" dirty="0" err="1">
                <a:latin typeface="Effra Corp" panose="020B0604020202020204" charset="0"/>
              </a:rPr>
              <a:t>nce</a:t>
            </a:r>
            <a:r>
              <a:rPr lang="en-GB" sz="1600" dirty="0">
                <a:latin typeface="Effra Corp" panose="020B0604020202020204" charset="0"/>
              </a:rPr>
              <a:t> the pallet is placed in the pre-stage bin:</a:t>
            </a:r>
          </a:p>
          <a:p>
            <a:pPr algn="just"/>
            <a:endParaRPr lang="en-GB" sz="1600" dirty="0">
              <a:latin typeface="Effra Corp" panose="020B0604020202020204" charset="0"/>
            </a:endParaRPr>
          </a:p>
        </p:txBody>
      </p:sp>
      <p:sp>
        <p:nvSpPr>
          <p:cNvPr id="9" name="TextBox 8">
            <a:extLst>
              <a:ext uri="{FF2B5EF4-FFF2-40B4-BE49-F238E27FC236}">
                <a16:creationId xmlns:a16="http://schemas.microsoft.com/office/drawing/2014/main" id="{1A13991F-BB1A-47C3-8D78-F7EE6BE42DE5}"/>
              </a:ext>
            </a:extLst>
          </p:cNvPr>
          <p:cNvSpPr txBox="1"/>
          <p:nvPr/>
        </p:nvSpPr>
        <p:spPr>
          <a:xfrm>
            <a:off x="204296" y="4365103"/>
            <a:ext cx="3300904" cy="400110"/>
          </a:xfrm>
          <a:prstGeom prst="rect">
            <a:avLst/>
          </a:prstGeom>
          <a:noFill/>
        </p:spPr>
        <p:txBody>
          <a:bodyPr wrap="none" rtlCol="0">
            <a:spAutoFit/>
          </a:bodyPr>
          <a:lstStyle/>
          <a:p>
            <a:r>
              <a:rPr lang="en-US" sz="2000" dirty="0">
                <a:latin typeface="Effra Corp" panose="020B0604020202020204" charset="0"/>
              </a:rPr>
              <a:t>Voice command “</a:t>
            </a:r>
            <a:r>
              <a:rPr lang="en-US" sz="2000" b="1" dirty="0">
                <a:latin typeface="Effra Corp" panose="020B0604020202020204" charset="0"/>
              </a:rPr>
              <a:t>Continue</a:t>
            </a:r>
            <a:r>
              <a:rPr lang="en-US" sz="2000" dirty="0">
                <a:latin typeface="Effra Corp" panose="020B0604020202020204" charset="0"/>
              </a:rPr>
              <a:t>”</a:t>
            </a:r>
            <a:endParaRPr lang="en-GB" sz="2000" dirty="0">
              <a:latin typeface="Effra Corp" panose="020B0604020202020204" charset="0"/>
            </a:endParaRPr>
          </a:p>
        </p:txBody>
      </p:sp>
      <p:grpSp>
        <p:nvGrpSpPr>
          <p:cNvPr id="10" name="Group 9">
            <a:extLst>
              <a:ext uri="{FF2B5EF4-FFF2-40B4-BE49-F238E27FC236}">
                <a16:creationId xmlns:a16="http://schemas.microsoft.com/office/drawing/2014/main" id="{9BB33FBE-C4B0-4D4C-A660-4E5F3F3B89A9}"/>
              </a:ext>
            </a:extLst>
          </p:cNvPr>
          <p:cNvGrpSpPr/>
          <p:nvPr/>
        </p:nvGrpSpPr>
        <p:grpSpPr>
          <a:xfrm>
            <a:off x="341227" y="2351782"/>
            <a:ext cx="252001" cy="144000"/>
            <a:chOff x="2152752" y="1412776"/>
            <a:chExt cx="331016" cy="180000"/>
          </a:xfrm>
          <a:solidFill>
            <a:srgbClr val="60A9A3"/>
          </a:solidFill>
        </p:grpSpPr>
        <p:sp>
          <p:nvSpPr>
            <p:cNvPr id="11" name="Arrow: Chevron 10">
              <a:extLst>
                <a:ext uri="{FF2B5EF4-FFF2-40B4-BE49-F238E27FC236}">
                  <a16:creationId xmlns:a16="http://schemas.microsoft.com/office/drawing/2014/main" id="{09DCEBD3-F485-4E1D-92D0-BBBDF4443B18}"/>
                </a:ext>
              </a:extLst>
            </p:cNvPr>
            <p:cNvSpPr/>
            <p:nvPr/>
          </p:nvSpPr>
          <p:spPr bwMode="auto">
            <a:xfrm>
              <a:off x="2152752" y="1412776"/>
              <a:ext cx="180000" cy="180000"/>
            </a:xfrm>
            <a:prstGeom prst="chevron">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sz="1400" b="1">
                <a:latin typeface="Arial" charset="0"/>
              </a:endParaRPr>
            </a:p>
          </p:txBody>
        </p:sp>
        <p:sp>
          <p:nvSpPr>
            <p:cNvPr id="12" name="Arrow: Chevron 11">
              <a:extLst>
                <a:ext uri="{FF2B5EF4-FFF2-40B4-BE49-F238E27FC236}">
                  <a16:creationId xmlns:a16="http://schemas.microsoft.com/office/drawing/2014/main" id="{30867EFE-7F8D-4AFA-A812-82342F7F5F44}"/>
                </a:ext>
              </a:extLst>
            </p:cNvPr>
            <p:cNvSpPr/>
            <p:nvPr/>
          </p:nvSpPr>
          <p:spPr bwMode="auto">
            <a:xfrm>
              <a:off x="2303768" y="1412776"/>
              <a:ext cx="180000" cy="180000"/>
            </a:xfrm>
            <a:prstGeom prst="chevron">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endParaRPr lang="en-US" sz="1400" b="1">
                <a:latin typeface="Arial" charset="0"/>
              </a:endParaRPr>
            </a:p>
          </p:txBody>
        </p:sp>
      </p:grpSp>
      <p:sp>
        <p:nvSpPr>
          <p:cNvPr id="14" name="Rectangle 13">
            <a:extLst>
              <a:ext uri="{FF2B5EF4-FFF2-40B4-BE49-F238E27FC236}">
                <a16:creationId xmlns:a16="http://schemas.microsoft.com/office/drawing/2014/main" id="{A4F743AC-815B-42D9-A18A-8A1193C08D15}"/>
              </a:ext>
            </a:extLst>
          </p:cNvPr>
          <p:cNvSpPr/>
          <p:nvPr/>
        </p:nvSpPr>
        <p:spPr>
          <a:xfrm>
            <a:off x="430524" y="1494764"/>
            <a:ext cx="8027676" cy="400110"/>
          </a:xfrm>
          <a:prstGeom prst="rect">
            <a:avLst/>
          </a:prstGeom>
        </p:spPr>
        <p:txBody>
          <a:bodyPr wrap="square">
            <a:spAutoFit/>
          </a:bodyPr>
          <a:lstStyle/>
          <a:p>
            <a:r>
              <a:rPr lang="en-US" altLang="en-US" sz="2000" b="1" u="sng" dirty="0">
                <a:latin typeface="Effra Corp" panose="020B0603020203020204" pitchFamily="34" charset="0"/>
              </a:rPr>
              <a:t>Vision Picking Application – Pre-stage (Loading Ramp) bin</a:t>
            </a:r>
          </a:p>
        </p:txBody>
      </p:sp>
      <p:pic>
        <p:nvPicPr>
          <p:cNvPr id="3" name="Picture 2" descr="A logo with red and black squares&#10;&#10;Description automatically generated">
            <a:extLst>
              <a:ext uri="{FF2B5EF4-FFF2-40B4-BE49-F238E27FC236}">
                <a16:creationId xmlns:a16="http://schemas.microsoft.com/office/drawing/2014/main" id="{22EB2E97-E2BF-4589-B98D-142D7530D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96" y="256428"/>
            <a:ext cx="1219200" cy="1219200"/>
          </a:xfrm>
          <a:prstGeom prst="rect">
            <a:avLst/>
          </a:prstGeom>
        </p:spPr>
      </p:pic>
    </p:spTree>
    <p:extLst>
      <p:ext uri="{BB962C8B-B14F-4D97-AF65-F5344CB8AC3E}">
        <p14:creationId xmlns:p14="http://schemas.microsoft.com/office/powerpoint/2010/main" val="1949210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47800"/>
            <a:ext cx="7848600" cy="498475"/>
          </a:xfrm>
        </p:spPr>
        <p:txBody>
          <a:bodyPr>
            <a:normAutofit/>
          </a:bodyPr>
          <a:lstStyle/>
          <a:p>
            <a:r>
              <a:rPr lang="en-US" sz="2000" u="sng" dirty="0"/>
              <a:t>Replenishment </a:t>
            </a:r>
          </a:p>
        </p:txBody>
      </p:sp>
      <p:sp>
        <p:nvSpPr>
          <p:cNvPr id="8" name="Rectangle 7"/>
          <p:cNvSpPr/>
          <p:nvPr/>
        </p:nvSpPr>
        <p:spPr>
          <a:xfrm>
            <a:off x="457200" y="2133600"/>
            <a:ext cx="7696200" cy="3970318"/>
          </a:xfrm>
          <a:prstGeom prst="rect">
            <a:avLst/>
          </a:prstGeom>
        </p:spPr>
        <p:txBody>
          <a:bodyPr wrap="square">
            <a:spAutoFit/>
          </a:bodyPr>
          <a:lstStyle/>
          <a:p>
            <a:r>
              <a:rPr lang="en-US" sz="1400" b="1" dirty="0"/>
              <a:t>Purpose</a:t>
            </a:r>
          </a:p>
          <a:p>
            <a:endParaRPr lang="en-US" sz="1400" b="1" dirty="0"/>
          </a:p>
          <a:p>
            <a:r>
              <a:rPr lang="en-US" sz="1400" dirty="0"/>
              <a:t>Replenishment is the process of refilling picking locations with items.</a:t>
            </a:r>
          </a:p>
          <a:p>
            <a:endParaRPr lang="en-US" sz="1400" dirty="0"/>
          </a:p>
          <a:p>
            <a:r>
              <a:rPr lang="en-US" sz="1400" dirty="0"/>
              <a:t>Example : There is a rack with three compartments (Upper, middle and lower)</a:t>
            </a:r>
          </a:p>
          <a:p>
            <a:endParaRPr lang="en-US" sz="1400" dirty="0"/>
          </a:p>
          <a:p>
            <a:r>
              <a:rPr lang="en-US" sz="1400" dirty="0"/>
              <a:t>When the stock is manually picked by a worker in warehouse, it is always easier to pick it from the lower compartment than picking it from the middle or the upper compartment.</a:t>
            </a:r>
          </a:p>
          <a:p>
            <a:endParaRPr lang="en-US" sz="1400" dirty="0"/>
          </a:p>
          <a:p>
            <a:r>
              <a:rPr lang="en-US" sz="1400" dirty="0"/>
              <a:t>Now consider a scenario that the stock at the lowest compartment is consumed. And there is a new pick request for the stock. The person who would carry the stock now needs to take extra efforts to access the stock at the higher compartments. If this continues then it will be tedious and time consuming.</a:t>
            </a:r>
          </a:p>
          <a:p>
            <a:endParaRPr lang="en-US" sz="1400" dirty="0"/>
          </a:p>
          <a:p>
            <a:r>
              <a:rPr lang="en-US" sz="1400" dirty="0"/>
              <a:t>This is where the replenishment is important.</a:t>
            </a:r>
          </a:p>
          <a:p>
            <a:endParaRPr lang="en-US" sz="1400" dirty="0"/>
          </a:p>
          <a:p>
            <a:r>
              <a:rPr lang="en-US" sz="1400" dirty="0"/>
              <a:t>Whenever the stock in the lower compartment is minimum, we fill the compartment with the stock from middle/upper compartments</a:t>
            </a:r>
            <a:r>
              <a:rPr lang="en-US" sz="1000" dirty="0"/>
              <a:t>.</a:t>
            </a:r>
          </a:p>
        </p:txBody>
      </p:sp>
      <p:pic>
        <p:nvPicPr>
          <p:cNvPr id="4" name="Picture 3" descr="A logo with red and black squares&#10;&#10;Description automatically generated">
            <a:extLst>
              <a:ext uri="{FF2B5EF4-FFF2-40B4-BE49-F238E27FC236}">
                <a16:creationId xmlns:a16="http://schemas.microsoft.com/office/drawing/2014/main" id="{DA8D8212-FCB3-63C8-3C11-EA4A6DBC6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9067"/>
            <a:ext cx="1219200" cy="1219200"/>
          </a:xfrm>
          <a:prstGeom prst="rect">
            <a:avLst/>
          </a:prstGeom>
        </p:spPr>
      </p:pic>
    </p:spTree>
    <p:extLst>
      <p:ext uri="{BB962C8B-B14F-4D97-AF65-F5344CB8AC3E}">
        <p14:creationId xmlns:p14="http://schemas.microsoft.com/office/powerpoint/2010/main" val="1468849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47800"/>
            <a:ext cx="7848600" cy="498475"/>
          </a:xfrm>
        </p:spPr>
        <p:txBody>
          <a:bodyPr>
            <a:normAutofit/>
          </a:bodyPr>
          <a:lstStyle/>
          <a:p>
            <a:r>
              <a:rPr lang="en-US" sz="2000" u="sng" dirty="0"/>
              <a:t>Replenishment </a:t>
            </a:r>
          </a:p>
        </p:txBody>
      </p:sp>
      <p:sp>
        <p:nvSpPr>
          <p:cNvPr id="8" name="Rectangle 7"/>
          <p:cNvSpPr/>
          <p:nvPr/>
        </p:nvSpPr>
        <p:spPr>
          <a:xfrm>
            <a:off x="457200" y="2133600"/>
            <a:ext cx="7696200" cy="4124206"/>
          </a:xfrm>
          <a:prstGeom prst="rect">
            <a:avLst/>
          </a:prstGeom>
        </p:spPr>
        <p:txBody>
          <a:bodyPr wrap="square">
            <a:spAutoFit/>
          </a:bodyPr>
          <a:lstStyle/>
          <a:p>
            <a:r>
              <a:rPr lang="en-US" sz="1400" b="1" dirty="0"/>
              <a:t>What is the picker doing when a picking location is empty :</a:t>
            </a:r>
          </a:p>
          <a:p>
            <a:endParaRPr lang="en-US" sz="1400" b="1" dirty="0"/>
          </a:p>
          <a:p>
            <a:r>
              <a:rPr lang="en-US" sz="1400" dirty="0"/>
              <a:t>1. Skip the task and goes to next location</a:t>
            </a:r>
          </a:p>
          <a:p>
            <a:r>
              <a:rPr lang="en-US" sz="1400" dirty="0"/>
              <a:t>Warehouse’s where the way that the order is palletized is not important.</a:t>
            </a:r>
          </a:p>
          <a:p>
            <a:r>
              <a:rPr lang="en-US" sz="1400" dirty="0"/>
              <a:t>Minus : When the specific order picking finish we have to return to the locations we skip</a:t>
            </a:r>
          </a:p>
          <a:p>
            <a:r>
              <a:rPr lang="en-US" sz="1400" dirty="0"/>
              <a:t>Plus : We don’t spend time waiting for replenishment   </a:t>
            </a:r>
          </a:p>
          <a:p>
            <a:endParaRPr lang="en-US" sz="1400" dirty="0"/>
          </a:p>
          <a:p>
            <a:r>
              <a:rPr lang="en-US" sz="1400" dirty="0"/>
              <a:t>2. Wait for goods arrival.</a:t>
            </a:r>
          </a:p>
          <a:p>
            <a:r>
              <a:rPr lang="en-US" sz="1400" dirty="0"/>
              <a:t>Warehouse’s where the way the order is palletized is important</a:t>
            </a:r>
          </a:p>
          <a:p>
            <a:r>
              <a:rPr lang="en-US" sz="1400" dirty="0"/>
              <a:t>Minus : We spend time waiting</a:t>
            </a:r>
          </a:p>
          <a:p>
            <a:r>
              <a:rPr lang="en-US" sz="1400" dirty="0"/>
              <a:t>Plus : We don’t return to same location twice.</a:t>
            </a:r>
          </a:p>
          <a:p>
            <a:endParaRPr lang="en-US" sz="1400" dirty="0"/>
          </a:p>
          <a:p>
            <a:endParaRPr lang="en-US" sz="1400" dirty="0"/>
          </a:p>
          <a:p>
            <a:endParaRPr lang="en-US" sz="1400" dirty="0"/>
          </a:p>
          <a:p>
            <a:endParaRPr lang="en-US" sz="1400" b="1" dirty="0"/>
          </a:p>
          <a:p>
            <a:endParaRPr lang="en-US" sz="1400" b="1" dirty="0"/>
          </a:p>
          <a:p>
            <a:endParaRPr lang="en-US" sz="1400" b="1" dirty="0"/>
          </a:p>
          <a:p>
            <a:endParaRPr lang="en-US" sz="1400" b="1" dirty="0"/>
          </a:p>
          <a:p>
            <a:endParaRPr lang="en-US" sz="1000" dirty="0"/>
          </a:p>
        </p:txBody>
      </p:sp>
      <p:pic>
        <p:nvPicPr>
          <p:cNvPr id="4" name="Picture 3" descr="A logo with red and black squares&#10;&#10;Description automatically generated">
            <a:extLst>
              <a:ext uri="{FF2B5EF4-FFF2-40B4-BE49-F238E27FC236}">
                <a16:creationId xmlns:a16="http://schemas.microsoft.com/office/drawing/2014/main" id="{172B3674-8CA4-2902-E283-4B335B5E4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859"/>
            <a:ext cx="1219200" cy="1219200"/>
          </a:xfrm>
          <a:prstGeom prst="rect">
            <a:avLst/>
          </a:prstGeom>
        </p:spPr>
      </p:pic>
    </p:spTree>
    <p:extLst>
      <p:ext uri="{BB962C8B-B14F-4D97-AF65-F5344CB8AC3E}">
        <p14:creationId xmlns:p14="http://schemas.microsoft.com/office/powerpoint/2010/main" val="620972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The picking flow</a:t>
            </a:r>
          </a:p>
        </p:txBody>
      </p:sp>
      <p:pic>
        <p:nvPicPr>
          <p:cNvPr id="410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6734" t="11224" r="25155" b="23283"/>
          <a:stretch/>
        </p:blipFill>
        <p:spPr bwMode="auto">
          <a:xfrm>
            <a:off x="4235003" y="592428"/>
            <a:ext cx="4604197" cy="60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D6E889EA-CAC5-869C-4888-2BFD44475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02" y="152400"/>
            <a:ext cx="1219200" cy="1219200"/>
          </a:xfrm>
          <a:prstGeom prst="rect">
            <a:avLst/>
          </a:prstGeom>
        </p:spPr>
      </p:pic>
    </p:spTree>
    <p:extLst>
      <p:ext uri="{BB962C8B-B14F-4D97-AF65-F5344CB8AC3E}">
        <p14:creationId xmlns:p14="http://schemas.microsoft.com/office/powerpoint/2010/main" val="206445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600"/>
            <a:ext cx="3352800" cy="457200"/>
          </a:xfrm>
        </p:spPr>
        <p:txBody>
          <a:bodyPr/>
          <a:lstStyle/>
          <a:p>
            <a:r>
              <a:rPr lang="en-US" u="sng" dirty="0"/>
              <a:t>Storage</a:t>
            </a:r>
          </a:p>
        </p:txBody>
      </p:sp>
      <p:sp>
        <p:nvSpPr>
          <p:cNvPr id="4" name="Text Placeholder 3"/>
          <p:cNvSpPr>
            <a:spLocks noGrp="1"/>
          </p:cNvSpPr>
          <p:nvPr>
            <p:ph type="body" sz="half" idx="2"/>
          </p:nvPr>
        </p:nvSpPr>
        <p:spPr>
          <a:xfrm>
            <a:off x="457200" y="2438400"/>
            <a:ext cx="3352800" cy="3687763"/>
          </a:xfrm>
        </p:spPr>
        <p:txBody>
          <a:bodyPr>
            <a:normAutofit/>
          </a:bodyPr>
          <a:lstStyle/>
          <a:p>
            <a:r>
              <a:rPr lang="en-US" sz="2000" dirty="0"/>
              <a:t>1. Entry of goods</a:t>
            </a:r>
          </a:p>
          <a:p>
            <a:r>
              <a:rPr lang="en-US" sz="2000" dirty="0"/>
              <a:t>2.  Main storage</a:t>
            </a:r>
          </a:p>
          <a:p>
            <a:r>
              <a:rPr lang="en-US" sz="2000" dirty="0"/>
              <a:t>3. Execution of orders </a:t>
            </a:r>
          </a:p>
          <a:p>
            <a:r>
              <a:rPr lang="en-US" sz="2000" dirty="0"/>
              <a:t>4. Packaging and marking </a:t>
            </a:r>
          </a:p>
          <a:p>
            <a:r>
              <a:rPr lang="en-US" sz="2000" dirty="0"/>
              <a:t>5. documents control</a:t>
            </a:r>
          </a:p>
          <a:p>
            <a:r>
              <a:rPr lang="en-US" sz="2000" dirty="0"/>
              <a:t>6</a:t>
            </a:r>
            <a:r>
              <a:rPr lang="el-GR" sz="2000" dirty="0"/>
              <a:t>.  </a:t>
            </a:r>
            <a:r>
              <a:rPr lang="en-US" sz="2000" dirty="0"/>
              <a:t>Output of goods:</a:t>
            </a:r>
          </a:p>
          <a:p>
            <a:r>
              <a:rPr lang="en-US" sz="2000" dirty="0"/>
              <a:t>7.  Other works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491" t="32971" r="57018" b="20423"/>
          <a:stretch/>
        </p:blipFill>
        <p:spPr bwMode="auto">
          <a:xfrm>
            <a:off x="4125649" y="1714500"/>
            <a:ext cx="4865951"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logo with red and black squares&#10;&#10;Description automatically generated">
            <a:extLst>
              <a:ext uri="{FF2B5EF4-FFF2-40B4-BE49-F238E27FC236}">
                <a16:creationId xmlns:a16="http://schemas.microsoft.com/office/drawing/2014/main" id="{0A42D93C-2EEF-E63F-4CCB-2A8B5B107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7906"/>
            <a:ext cx="1219200" cy="1219200"/>
          </a:xfrm>
          <a:prstGeom prst="rect">
            <a:avLst/>
          </a:prstGeom>
        </p:spPr>
      </p:pic>
    </p:spTree>
    <p:extLst>
      <p:ext uri="{BB962C8B-B14F-4D97-AF65-F5344CB8AC3E}">
        <p14:creationId xmlns:p14="http://schemas.microsoft.com/office/powerpoint/2010/main" val="828470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Packing – Wrapping</a:t>
            </a:r>
          </a:p>
        </p:txBody>
      </p:sp>
      <p:sp>
        <p:nvSpPr>
          <p:cNvPr id="4" name="Content Placeholder 3"/>
          <p:cNvSpPr>
            <a:spLocks noGrp="1"/>
          </p:cNvSpPr>
          <p:nvPr>
            <p:ph sz="half" idx="2"/>
          </p:nvPr>
        </p:nvSpPr>
        <p:spPr>
          <a:xfrm>
            <a:off x="457200" y="2174875"/>
            <a:ext cx="8153400" cy="3951288"/>
          </a:xfrm>
        </p:spPr>
        <p:txBody>
          <a:bodyPr>
            <a:normAutofit/>
          </a:bodyPr>
          <a:lstStyle/>
          <a:p>
            <a:r>
              <a:rPr lang="en-US" sz="2000" dirty="0"/>
              <a:t>Pallet wrapping</a:t>
            </a:r>
          </a:p>
          <a:p>
            <a:pPr marL="0" indent="0">
              <a:buNone/>
            </a:pPr>
            <a:r>
              <a:rPr lang="en-US" sz="2000" dirty="0"/>
              <a:t>      </a:t>
            </a:r>
            <a:r>
              <a:rPr lang="en-US" sz="1600" dirty="0"/>
              <a:t>https://www.youtube.com/watch?v=ZuYQRratfVU</a:t>
            </a:r>
          </a:p>
          <a:p>
            <a:r>
              <a:rPr lang="en-US" sz="2000" dirty="0"/>
              <a:t>Order Packing</a:t>
            </a:r>
          </a:p>
          <a:p>
            <a:pPr marL="400050" lvl="1" indent="0">
              <a:buNone/>
            </a:pPr>
            <a:r>
              <a:rPr lang="en-US" sz="1600" dirty="0"/>
              <a:t>Order packing is the warehouse process of consolidating all items in a sales order into an appropriate container and getting it fully prepared for shipment.</a:t>
            </a:r>
            <a:endParaRPr lang="en-US" sz="2000" dirty="0"/>
          </a:p>
          <a:p>
            <a:r>
              <a:rPr lang="en-US" sz="2000" dirty="0"/>
              <a:t>Loading</a:t>
            </a:r>
          </a:p>
          <a:p>
            <a:endParaRPr lang="en-US" sz="2000" dirty="0"/>
          </a:p>
        </p:txBody>
      </p:sp>
      <p:pic>
        <p:nvPicPr>
          <p:cNvPr id="5" name="Picture 4" descr="A logo with red and black squares&#10;&#10;Description automatically generated">
            <a:extLst>
              <a:ext uri="{FF2B5EF4-FFF2-40B4-BE49-F238E27FC236}">
                <a16:creationId xmlns:a16="http://schemas.microsoft.com/office/drawing/2014/main" id="{008D79D5-CF54-05A8-DE73-44F826145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15913"/>
            <a:ext cx="1219200" cy="1219200"/>
          </a:xfrm>
          <a:prstGeom prst="rect">
            <a:avLst/>
          </a:prstGeom>
        </p:spPr>
      </p:pic>
    </p:spTree>
    <p:extLst>
      <p:ext uri="{BB962C8B-B14F-4D97-AF65-F5344CB8AC3E}">
        <p14:creationId xmlns:p14="http://schemas.microsoft.com/office/powerpoint/2010/main" val="1995998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6331C567-101E-41BD-8BF8-FDA9AAA9857E}"/>
              </a:ext>
            </a:extLst>
          </p:cNvPr>
          <p:cNvSpPr>
            <a:spLocks noGrp="1"/>
          </p:cNvSpPr>
          <p:nvPr>
            <p:ph type="body" idx="1"/>
          </p:nvPr>
        </p:nvSpPr>
        <p:spPr>
          <a:xfrm>
            <a:off x="457200" y="1447800"/>
            <a:ext cx="4040188" cy="498475"/>
          </a:xfrm>
        </p:spPr>
        <p:txBody>
          <a:bodyPr>
            <a:normAutofit/>
          </a:bodyPr>
          <a:lstStyle/>
          <a:p>
            <a:r>
              <a:rPr lang="en-US" sz="2000" u="sng" dirty="0"/>
              <a:t>Loading</a:t>
            </a:r>
          </a:p>
        </p:txBody>
      </p:sp>
      <p:pic>
        <p:nvPicPr>
          <p:cNvPr id="9" name="Picture 8">
            <a:extLst>
              <a:ext uri="{FF2B5EF4-FFF2-40B4-BE49-F238E27FC236}">
                <a16:creationId xmlns:a16="http://schemas.microsoft.com/office/drawing/2014/main" id="{15F17E6A-0B2D-4276-AC5E-C4638ABFC3C0}"/>
              </a:ext>
            </a:extLst>
          </p:cNvPr>
          <p:cNvPicPr>
            <a:picLocks noChangeAspect="1"/>
          </p:cNvPicPr>
          <p:nvPr/>
        </p:nvPicPr>
        <p:blipFill rotWithShape="1">
          <a:blip r:embed="rId2"/>
          <a:srcRect t="13006"/>
          <a:stretch/>
        </p:blipFill>
        <p:spPr>
          <a:xfrm>
            <a:off x="228600" y="2168525"/>
            <a:ext cx="3810247" cy="1058593"/>
          </a:xfrm>
          <a:prstGeom prst="rect">
            <a:avLst/>
          </a:prstGeom>
        </p:spPr>
      </p:pic>
      <p:pic>
        <p:nvPicPr>
          <p:cNvPr id="10" name="Picture 9">
            <a:extLst>
              <a:ext uri="{FF2B5EF4-FFF2-40B4-BE49-F238E27FC236}">
                <a16:creationId xmlns:a16="http://schemas.microsoft.com/office/drawing/2014/main" id="{6C717484-62C3-4473-8C6D-D471A4E48BDC}"/>
              </a:ext>
            </a:extLst>
          </p:cNvPr>
          <p:cNvPicPr>
            <a:picLocks noChangeAspect="1"/>
          </p:cNvPicPr>
          <p:nvPr/>
        </p:nvPicPr>
        <p:blipFill rotWithShape="1">
          <a:blip r:embed="rId3"/>
          <a:srcRect t="15333"/>
          <a:stretch/>
        </p:blipFill>
        <p:spPr>
          <a:xfrm>
            <a:off x="4455824" y="2095500"/>
            <a:ext cx="4343400" cy="1174424"/>
          </a:xfrm>
          <a:prstGeom prst="rect">
            <a:avLst/>
          </a:prstGeom>
        </p:spPr>
      </p:pic>
      <p:pic>
        <p:nvPicPr>
          <p:cNvPr id="11" name="Picture 10">
            <a:extLst>
              <a:ext uri="{FF2B5EF4-FFF2-40B4-BE49-F238E27FC236}">
                <a16:creationId xmlns:a16="http://schemas.microsoft.com/office/drawing/2014/main" id="{25B4309C-8181-486B-AC40-F658F1E7428C}"/>
              </a:ext>
            </a:extLst>
          </p:cNvPr>
          <p:cNvPicPr>
            <a:picLocks noChangeAspect="1"/>
          </p:cNvPicPr>
          <p:nvPr/>
        </p:nvPicPr>
        <p:blipFill>
          <a:blip r:embed="rId4"/>
          <a:stretch>
            <a:fillRect/>
          </a:stretch>
        </p:blipFill>
        <p:spPr>
          <a:xfrm>
            <a:off x="2340109" y="4042642"/>
            <a:ext cx="4136891" cy="1719188"/>
          </a:xfrm>
          <a:prstGeom prst="rect">
            <a:avLst/>
          </a:prstGeom>
        </p:spPr>
      </p:pic>
      <p:pic>
        <p:nvPicPr>
          <p:cNvPr id="3" name="Picture 2" descr="A logo with red and black squares&#10;&#10;Description automatically generated">
            <a:extLst>
              <a:ext uri="{FF2B5EF4-FFF2-40B4-BE49-F238E27FC236}">
                <a16:creationId xmlns:a16="http://schemas.microsoft.com/office/drawing/2014/main" id="{179FFE78-DD07-C17D-0C1F-35B61243F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17475"/>
            <a:ext cx="1219200" cy="1219200"/>
          </a:xfrm>
          <a:prstGeom prst="rect">
            <a:avLst/>
          </a:prstGeom>
        </p:spPr>
      </p:pic>
    </p:spTree>
    <p:extLst>
      <p:ext uri="{BB962C8B-B14F-4D97-AF65-F5344CB8AC3E}">
        <p14:creationId xmlns:p14="http://schemas.microsoft.com/office/powerpoint/2010/main" val="178617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Other actions</a:t>
            </a:r>
          </a:p>
        </p:txBody>
      </p:sp>
      <p:sp>
        <p:nvSpPr>
          <p:cNvPr id="4" name="Content Placeholder 3"/>
          <p:cNvSpPr>
            <a:spLocks noGrp="1"/>
          </p:cNvSpPr>
          <p:nvPr>
            <p:ph sz="half" idx="2"/>
          </p:nvPr>
        </p:nvSpPr>
        <p:spPr>
          <a:xfrm>
            <a:off x="457200" y="2174875"/>
            <a:ext cx="8001000" cy="3951288"/>
          </a:xfrm>
        </p:spPr>
        <p:txBody>
          <a:bodyPr>
            <a:normAutofit/>
          </a:bodyPr>
          <a:lstStyle/>
          <a:p>
            <a:r>
              <a:rPr lang="en-US" sz="1800" dirty="0"/>
              <a:t>Location stock check</a:t>
            </a:r>
          </a:p>
          <a:p>
            <a:r>
              <a:rPr lang="en-US" sz="1800" dirty="0"/>
              <a:t>Inventory search</a:t>
            </a:r>
          </a:p>
          <a:p>
            <a:r>
              <a:rPr lang="en-US" sz="1800" dirty="0"/>
              <a:t>Cycle count</a:t>
            </a:r>
          </a:p>
          <a:p>
            <a:r>
              <a:rPr lang="en-US" sz="1800" dirty="0"/>
              <a:t>Moving stock</a:t>
            </a:r>
          </a:p>
          <a:p>
            <a:pPr marL="0" indent="0">
              <a:buNone/>
            </a:pPr>
            <a:endParaRPr lang="en-US" sz="1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83" t="44203" r="57120" b="25000"/>
          <a:stretch/>
        </p:blipFill>
        <p:spPr bwMode="auto">
          <a:xfrm>
            <a:off x="4495800" y="2259495"/>
            <a:ext cx="3486569" cy="276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E38C3C0D-7727-9BC7-99A8-023466F85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93501"/>
            <a:ext cx="1219200" cy="1219200"/>
          </a:xfrm>
          <a:prstGeom prst="rect">
            <a:avLst/>
          </a:prstGeom>
        </p:spPr>
      </p:pic>
    </p:spTree>
    <p:extLst>
      <p:ext uri="{BB962C8B-B14F-4D97-AF65-F5344CB8AC3E}">
        <p14:creationId xmlns:p14="http://schemas.microsoft.com/office/powerpoint/2010/main" val="453016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7010400" cy="639762"/>
          </a:xfrm>
        </p:spPr>
        <p:txBody>
          <a:bodyPr>
            <a:normAutofit/>
          </a:bodyPr>
          <a:lstStyle/>
          <a:p>
            <a:r>
              <a:rPr lang="en-US" sz="2000" u="sng" dirty="0"/>
              <a:t>Location stock check</a:t>
            </a:r>
          </a:p>
        </p:txBody>
      </p:sp>
      <p:sp>
        <p:nvSpPr>
          <p:cNvPr id="4" name="Content Placeholder 3"/>
          <p:cNvSpPr>
            <a:spLocks noGrp="1"/>
          </p:cNvSpPr>
          <p:nvPr>
            <p:ph sz="half" idx="2"/>
          </p:nvPr>
        </p:nvSpPr>
        <p:spPr>
          <a:xfrm>
            <a:off x="457200" y="2174875"/>
            <a:ext cx="8153400" cy="3951288"/>
          </a:xfrm>
        </p:spPr>
        <p:txBody>
          <a:bodyPr>
            <a:normAutofit/>
          </a:bodyPr>
          <a:lstStyle/>
          <a:p>
            <a:r>
              <a:rPr lang="en-US" sz="2000" dirty="0"/>
              <a:t>Define location</a:t>
            </a:r>
          </a:p>
          <a:p>
            <a:r>
              <a:rPr lang="en-US" sz="2000" dirty="0"/>
              <a:t>Physical count </a:t>
            </a:r>
          </a:p>
          <a:p>
            <a:r>
              <a:rPr lang="en-US" sz="2000" dirty="0"/>
              <a:t>Act as your instructions say </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99" t="25724" r="61601" b="23913"/>
          <a:stretch/>
        </p:blipFill>
        <p:spPr bwMode="auto">
          <a:xfrm>
            <a:off x="4800600" y="2286000"/>
            <a:ext cx="3578088" cy="368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80B11047-C660-0251-9F50-2F0D1B604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3412"/>
            <a:ext cx="1219200" cy="1219200"/>
          </a:xfrm>
          <a:prstGeom prst="rect">
            <a:avLst/>
          </a:prstGeom>
        </p:spPr>
      </p:pic>
    </p:spTree>
    <p:extLst>
      <p:ext uri="{BB962C8B-B14F-4D97-AF65-F5344CB8AC3E}">
        <p14:creationId xmlns:p14="http://schemas.microsoft.com/office/powerpoint/2010/main" val="183134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7010400" cy="639762"/>
          </a:xfrm>
        </p:spPr>
        <p:txBody>
          <a:bodyPr>
            <a:normAutofit/>
          </a:bodyPr>
          <a:lstStyle/>
          <a:p>
            <a:r>
              <a:rPr lang="en-US" sz="2000" u="sng" dirty="0"/>
              <a:t>Inventory search</a:t>
            </a:r>
          </a:p>
        </p:txBody>
      </p:sp>
      <p:sp>
        <p:nvSpPr>
          <p:cNvPr id="4" name="Content Placeholder 3"/>
          <p:cNvSpPr>
            <a:spLocks noGrp="1"/>
          </p:cNvSpPr>
          <p:nvPr>
            <p:ph sz="half" idx="2"/>
          </p:nvPr>
        </p:nvSpPr>
        <p:spPr>
          <a:xfrm>
            <a:off x="457200" y="2174875"/>
            <a:ext cx="8153400" cy="3951288"/>
          </a:xfrm>
        </p:spPr>
        <p:txBody>
          <a:bodyPr>
            <a:normAutofit/>
          </a:bodyPr>
          <a:lstStyle/>
          <a:p>
            <a:pPr marL="0" indent="0">
              <a:buNone/>
            </a:pPr>
            <a:r>
              <a:rPr lang="en-US" sz="2000" dirty="0"/>
              <a:t>“Inventory checking" is the physical verification of the quantities and condition of items held in an </a:t>
            </a:r>
            <a:r>
              <a:rPr lang="en-US" sz="2000" dirty="0">
                <a:hlinkClick r:id="rId2" tooltip="Inventory"/>
              </a:rPr>
              <a:t>inventory</a:t>
            </a:r>
            <a:r>
              <a:rPr lang="en-US" sz="2000" dirty="0"/>
              <a:t> or </a:t>
            </a:r>
            <a:r>
              <a:rPr lang="en-US" sz="2000" dirty="0">
                <a:hlinkClick r:id="rId3" tooltip="Warehouse"/>
              </a:rPr>
              <a:t>warehouse</a:t>
            </a:r>
            <a:r>
              <a:rPr lang="en-US" sz="2000" dirty="0"/>
              <a:t>.</a:t>
            </a:r>
          </a:p>
          <a:p>
            <a:pPr marL="0" indent="0">
              <a:buNone/>
            </a:pPr>
            <a:endParaRPr lang="en-US" sz="2000" dirty="0"/>
          </a:p>
          <a:p>
            <a:r>
              <a:rPr lang="en-US" sz="2000" dirty="0"/>
              <a:t>Define Item code (SKU)</a:t>
            </a:r>
          </a:p>
          <a:p>
            <a:r>
              <a:rPr lang="en-US" sz="2000" dirty="0"/>
              <a:t>Visit locations</a:t>
            </a:r>
          </a:p>
          <a:p>
            <a:r>
              <a:rPr lang="en-US" sz="2000" dirty="0"/>
              <a:t>Physical count </a:t>
            </a:r>
          </a:p>
          <a:p>
            <a:r>
              <a:rPr lang="en-US" sz="2000" dirty="0"/>
              <a:t>Act as your instructions say </a:t>
            </a:r>
          </a:p>
        </p:txBody>
      </p:sp>
      <p:pic>
        <p:nvPicPr>
          <p:cNvPr id="5" name="Picture 4" descr="A logo with red and black squares&#10;&#10;Description automatically generated">
            <a:extLst>
              <a:ext uri="{FF2B5EF4-FFF2-40B4-BE49-F238E27FC236}">
                <a16:creationId xmlns:a16="http://schemas.microsoft.com/office/drawing/2014/main" id="{4CAF839E-7E92-32EB-A10B-A2ADF8656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28600"/>
            <a:ext cx="1219200" cy="1219200"/>
          </a:xfrm>
          <a:prstGeom prst="rect">
            <a:avLst/>
          </a:prstGeom>
        </p:spPr>
      </p:pic>
    </p:spTree>
    <p:extLst>
      <p:ext uri="{BB962C8B-B14F-4D97-AF65-F5344CB8AC3E}">
        <p14:creationId xmlns:p14="http://schemas.microsoft.com/office/powerpoint/2010/main" val="1433697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7010400" cy="639762"/>
          </a:xfrm>
        </p:spPr>
        <p:txBody>
          <a:bodyPr>
            <a:normAutofit/>
          </a:bodyPr>
          <a:lstStyle/>
          <a:p>
            <a:r>
              <a:rPr lang="en-US" sz="2000" u="sng" dirty="0"/>
              <a:t>Cycle and inventory counts</a:t>
            </a:r>
          </a:p>
        </p:txBody>
      </p:sp>
      <p:sp>
        <p:nvSpPr>
          <p:cNvPr id="4" name="Content Placeholder 3"/>
          <p:cNvSpPr>
            <a:spLocks noGrp="1"/>
          </p:cNvSpPr>
          <p:nvPr>
            <p:ph sz="half" idx="2"/>
          </p:nvPr>
        </p:nvSpPr>
        <p:spPr>
          <a:xfrm>
            <a:off x="457200" y="2174874"/>
            <a:ext cx="3657600" cy="4302125"/>
          </a:xfrm>
        </p:spPr>
        <p:txBody>
          <a:bodyPr>
            <a:normAutofit fontScale="92500" lnSpcReduction="10000"/>
          </a:bodyPr>
          <a:lstStyle/>
          <a:p>
            <a:pPr marL="0" indent="0">
              <a:buNone/>
            </a:pPr>
            <a:r>
              <a:rPr lang="en-US" sz="2000" dirty="0"/>
              <a:t>A </a:t>
            </a:r>
            <a:r>
              <a:rPr lang="en-US" sz="2000" b="1" dirty="0"/>
              <a:t>cycle count</a:t>
            </a:r>
            <a:r>
              <a:rPr lang="en-US" sz="2000" dirty="0"/>
              <a:t> is an </a:t>
            </a:r>
            <a:r>
              <a:rPr lang="en-US" sz="2000" dirty="0">
                <a:hlinkClick r:id="rId2" tooltip="Inventory"/>
              </a:rPr>
              <a:t>inventory</a:t>
            </a:r>
            <a:r>
              <a:rPr lang="en-US" sz="2000" dirty="0"/>
              <a:t> auditing procedure, which falls under inventory management, where a subset or all of inventory, in a specific location or in the whole warehouse, is counted on a specified day.</a:t>
            </a:r>
          </a:p>
          <a:p>
            <a:pPr marL="0" indent="0">
              <a:buNone/>
            </a:pPr>
            <a:endParaRPr lang="en-US" sz="2000" dirty="0"/>
          </a:p>
          <a:p>
            <a:pPr marL="0" indent="0">
              <a:buNone/>
            </a:pPr>
            <a:r>
              <a:rPr lang="en-US" sz="2000" dirty="0"/>
              <a:t>The purpose of cycle counting is to verify the inventory accuracy and even though it is not an adequate procedure to be used to correct inventory errors, it is an adequate way to identify the root causes of inventory errors. </a:t>
            </a:r>
          </a:p>
          <a:p>
            <a:pPr marL="0" indent="0">
              <a:buNone/>
            </a:pPr>
            <a:endParaRPr lang="en-US" sz="20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76" t="39674" r="50398" b="21377"/>
          <a:stretch/>
        </p:blipFill>
        <p:spPr bwMode="auto">
          <a:xfrm>
            <a:off x="4220679" y="2514600"/>
            <a:ext cx="4466259" cy="2849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9DF4B74B-69C1-AE40-C617-2D4AC421E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15913"/>
            <a:ext cx="1219200" cy="1219200"/>
          </a:xfrm>
          <a:prstGeom prst="rect">
            <a:avLst/>
          </a:prstGeom>
        </p:spPr>
      </p:pic>
    </p:spTree>
    <p:extLst>
      <p:ext uri="{BB962C8B-B14F-4D97-AF65-F5344CB8AC3E}">
        <p14:creationId xmlns:p14="http://schemas.microsoft.com/office/powerpoint/2010/main" val="1618190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85800" y="21304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t>Section </a:t>
            </a:r>
            <a:r>
              <a:rPr lang="el-GR" sz="2800" b="1" dirty="0"/>
              <a:t>2</a:t>
            </a:r>
            <a:r>
              <a:rPr lang="en-US" sz="2800" b="1" dirty="0"/>
              <a:t>. Health and Safety</a:t>
            </a:r>
          </a:p>
        </p:txBody>
      </p:sp>
      <p:sp>
        <p:nvSpPr>
          <p:cNvPr id="9" name="Subtitle 2"/>
          <p:cNvSpPr txBox="1">
            <a:spLocks/>
          </p:cNvSpPr>
          <p:nvPr/>
        </p:nvSpPr>
        <p:spPr>
          <a:xfrm>
            <a:off x="1371600" y="3200400"/>
            <a:ext cx="6400800" cy="106680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2800" i="1" u="sng" dirty="0"/>
              <a:t>Introduction in Logistics and Supply Chain Management</a:t>
            </a:r>
            <a:endParaRPr lang="en-US" sz="2800" dirty="0"/>
          </a:p>
        </p:txBody>
      </p:sp>
      <p:pic>
        <p:nvPicPr>
          <p:cNvPr id="3" name="Picture 2" descr="A logo with red and black squares&#10;&#10;Description automatically generated">
            <a:extLst>
              <a:ext uri="{FF2B5EF4-FFF2-40B4-BE49-F238E27FC236}">
                <a16:creationId xmlns:a16="http://schemas.microsoft.com/office/drawing/2014/main" id="{10BF6684-9D0D-D07B-F689-43B3D0537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76238"/>
            <a:ext cx="1219200" cy="1219200"/>
          </a:xfrm>
          <a:prstGeom prst="rect">
            <a:avLst/>
          </a:prstGeom>
        </p:spPr>
      </p:pic>
    </p:spTree>
    <p:extLst>
      <p:ext uri="{BB962C8B-B14F-4D97-AF65-F5344CB8AC3E}">
        <p14:creationId xmlns:p14="http://schemas.microsoft.com/office/powerpoint/2010/main" val="1823625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32" t="20071" r="48666" b="15761"/>
          <a:stretch/>
        </p:blipFill>
        <p:spPr bwMode="auto">
          <a:xfrm>
            <a:off x="3962401" y="235242"/>
            <a:ext cx="4810540" cy="6287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ubtitle 2"/>
          <p:cNvSpPr txBox="1">
            <a:spLocks/>
          </p:cNvSpPr>
          <p:nvPr/>
        </p:nvSpPr>
        <p:spPr>
          <a:xfrm>
            <a:off x="152400" y="2124477"/>
            <a:ext cx="3657600" cy="36168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1050" dirty="0">
                <a:hlinkClick r:id="rId3"/>
              </a:rPr>
              <a:t>https://www.youtube.com/watch?v=WHQlylzS1rc</a:t>
            </a:r>
            <a:endParaRPr lang="en-US" sz="1050" b="0" dirty="0"/>
          </a:p>
        </p:txBody>
      </p:sp>
      <p:pic>
        <p:nvPicPr>
          <p:cNvPr id="3" name="Picture 2" descr="A logo with red and black squares&#10;&#10;Description automatically generated">
            <a:extLst>
              <a:ext uri="{FF2B5EF4-FFF2-40B4-BE49-F238E27FC236}">
                <a16:creationId xmlns:a16="http://schemas.microsoft.com/office/drawing/2014/main" id="{FD0D33F0-E63C-D270-9230-B3E5FDB31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59" y="230760"/>
            <a:ext cx="1219200" cy="1219200"/>
          </a:xfrm>
          <a:prstGeom prst="rect">
            <a:avLst/>
          </a:prstGeom>
        </p:spPr>
      </p:pic>
    </p:spTree>
    <p:extLst>
      <p:ext uri="{BB962C8B-B14F-4D97-AF65-F5344CB8AC3E}">
        <p14:creationId xmlns:p14="http://schemas.microsoft.com/office/powerpoint/2010/main" val="106146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2174875"/>
            <a:ext cx="8305800" cy="3951288"/>
          </a:xfrm>
        </p:spPr>
        <p:txBody>
          <a:bodyPr>
            <a:normAutofit/>
          </a:bodyPr>
          <a:lstStyle/>
          <a:p>
            <a:pPr marL="0" indent="0">
              <a:buNone/>
            </a:pPr>
            <a:r>
              <a:rPr lang="en-US" sz="2000" dirty="0"/>
              <a:t>Personal protective equipment (PPE) is protective </a:t>
            </a:r>
            <a:r>
              <a:rPr lang="en-US" sz="2000" dirty="0">
                <a:hlinkClick r:id="rId2" tooltip="Clothing"/>
              </a:rPr>
              <a:t>clothing</a:t>
            </a:r>
            <a:r>
              <a:rPr lang="en-US" sz="2000" dirty="0"/>
              <a:t>, </a:t>
            </a:r>
            <a:r>
              <a:rPr lang="en-US" sz="2000" dirty="0">
                <a:hlinkClick r:id="rId3" tooltip="Helmets"/>
              </a:rPr>
              <a:t>helmets</a:t>
            </a:r>
            <a:r>
              <a:rPr lang="en-US" sz="2000" dirty="0"/>
              <a:t>, </a:t>
            </a:r>
            <a:r>
              <a:rPr lang="en-US" sz="2000" dirty="0">
                <a:hlinkClick r:id="rId4" tooltip="Goggles"/>
              </a:rPr>
              <a:t>goggles</a:t>
            </a:r>
            <a:r>
              <a:rPr lang="en-US" sz="2000" dirty="0"/>
              <a:t>, or other garments or equipment designed to protect the wearer's body from </a:t>
            </a:r>
            <a:r>
              <a:rPr lang="en-US" sz="2000" dirty="0">
                <a:hlinkClick r:id="rId5" tooltip="Injury"/>
              </a:rPr>
              <a:t>injury</a:t>
            </a:r>
            <a:r>
              <a:rPr lang="en-US" sz="2000" dirty="0"/>
              <a:t> or </a:t>
            </a:r>
            <a:r>
              <a:rPr lang="en-US" sz="2000" dirty="0">
                <a:hlinkClick r:id="rId6" tooltip="Infection"/>
              </a:rPr>
              <a:t>infection</a:t>
            </a:r>
            <a:r>
              <a:rPr lang="en-US" sz="2000" dirty="0"/>
              <a:t>.</a:t>
            </a:r>
          </a:p>
          <a:p>
            <a:pPr marL="0" indent="0">
              <a:buNone/>
            </a:pPr>
            <a:endParaRPr lang="en-US" sz="2000" dirty="0"/>
          </a:p>
          <a:p>
            <a:pPr marL="0" indent="0">
              <a:buNone/>
            </a:pPr>
            <a:endParaRPr lang="en-US" sz="2000" dirty="0"/>
          </a:p>
        </p:txBody>
      </p:sp>
      <p:sp>
        <p:nvSpPr>
          <p:cNvPr id="6" name="Content Placeholder 5"/>
          <p:cNvSpPr>
            <a:spLocks noGrp="1"/>
          </p:cNvSpPr>
          <p:nvPr>
            <p:ph sz="quarter" idx="4"/>
          </p:nvPr>
        </p:nvSpPr>
        <p:spPr>
          <a:xfrm>
            <a:off x="457200" y="1524000"/>
            <a:ext cx="4041775" cy="644525"/>
          </a:xfrm>
        </p:spPr>
        <p:txBody>
          <a:bodyPr/>
          <a:lstStyle/>
          <a:p>
            <a:pPr marL="0" indent="0">
              <a:buNone/>
            </a:pPr>
            <a:r>
              <a:rPr lang="en-US" sz="2000" b="1" dirty="0"/>
              <a:t>Personal</a:t>
            </a:r>
            <a:r>
              <a:rPr lang="en-US" b="1" dirty="0"/>
              <a:t> </a:t>
            </a:r>
            <a:r>
              <a:rPr lang="en-US" sz="2000" b="1" dirty="0"/>
              <a:t>Protection Equipment</a:t>
            </a:r>
          </a:p>
        </p:txBody>
      </p:sp>
      <p:pic>
        <p:nvPicPr>
          <p:cNvPr id="921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5276" t="32790" r="51009" b="15580"/>
          <a:stretch/>
        </p:blipFill>
        <p:spPr bwMode="auto">
          <a:xfrm>
            <a:off x="2438400" y="3352800"/>
            <a:ext cx="3544028" cy="305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77FE075F-9E03-C681-6929-536341311E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822" y="228600"/>
            <a:ext cx="1219200" cy="1219200"/>
          </a:xfrm>
          <a:prstGeom prst="rect">
            <a:avLst/>
          </a:prstGeom>
        </p:spPr>
      </p:pic>
    </p:spTree>
    <p:extLst>
      <p:ext uri="{BB962C8B-B14F-4D97-AF65-F5344CB8AC3E}">
        <p14:creationId xmlns:p14="http://schemas.microsoft.com/office/powerpoint/2010/main" val="264457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0E95C5-690F-4314-B5EA-304B8EA03D84}"/>
              </a:ext>
            </a:extLst>
          </p:cNvPr>
          <p:cNvSpPr>
            <a:spLocks noGrp="1"/>
          </p:cNvSpPr>
          <p:nvPr>
            <p:ph sz="half" idx="2"/>
          </p:nvPr>
        </p:nvSpPr>
        <p:spPr>
          <a:xfrm>
            <a:off x="457200" y="1447800"/>
            <a:ext cx="8382000" cy="5181600"/>
          </a:xfrm>
        </p:spPr>
        <p:txBody>
          <a:bodyPr>
            <a:normAutofit fontScale="25000" lnSpcReduction="20000"/>
          </a:bodyPr>
          <a:lstStyle/>
          <a:p>
            <a:pPr marL="0" indent="0">
              <a:buNone/>
            </a:pPr>
            <a:r>
              <a:rPr lang="en-US" sz="5600" b="1" dirty="0"/>
              <a:t>A leading cause of back injury at work is lifting or handling objects incorrectly.</a:t>
            </a:r>
            <a:endParaRPr lang="en-US" sz="5600" dirty="0"/>
          </a:p>
          <a:p>
            <a:pPr marL="0" indent="0">
              <a:buNone/>
            </a:pPr>
            <a:r>
              <a:rPr lang="en-US" sz="4000" dirty="0"/>
              <a:t>Learning and following the correct method for lifting and handling heavy loads can help prevent injury and avoid </a:t>
            </a:r>
            <a:r>
              <a:rPr lang="en-US" sz="4000" dirty="0">
                <a:hlinkClick r:id="rId2">
                  <a:extLst>
                    <a:ext uri="{A12FA001-AC4F-418D-AE19-62706E023703}">
                      <ahyp:hlinkClr xmlns:ahyp="http://schemas.microsoft.com/office/drawing/2018/hyperlinkcolor" val="tx"/>
                    </a:ext>
                  </a:extLst>
                </a:hlinkClick>
              </a:rPr>
              <a:t>back pain</a:t>
            </a:r>
            <a:r>
              <a:rPr lang="en-US" sz="4000" dirty="0"/>
              <a:t>.</a:t>
            </a:r>
          </a:p>
          <a:p>
            <a:pPr marL="0" indent="0">
              <a:buNone/>
            </a:pPr>
            <a:r>
              <a:rPr lang="en-US" sz="4000" dirty="0"/>
              <a:t>Check out these safe lifting and handling tips, recommended by the Health and Safety Executive.</a:t>
            </a:r>
          </a:p>
          <a:p>
            <a:pPr marL="0" indent="0">
              <a:buNone/>
            </a:pPr>
            <a:endParaRPr lang="en-US" sz="4000" b="1" dirty="0"/>
          </a:p>
          <a:p>
            <a:pPr marL="0" indent="0">
              <a:buNone/>
            </a:pPr>
            <a:r>
              <a:rPr lang="en-US" sz="4000" b="1" dirty="0"/>
              <a:t>Think before you lift</a:t>
            </a:r>
          </a:p>
          <a:p>
            <a:pPr marL="0" indent="0">
              <a:buNone/>
            </a:pPr>
            <a:r>
              <a:rPr lang="en-US" sz="4000" dirty="0"/>
              <a:t>Plan the lift. Where is the load going to be placed? Will help be needed with the load? Is there equipment you could use, such as a hoist, that could help with the lift? Remove obstructions, such as discarded wrapping materials. For long lifts, such as from floor to shoulder height, consider resting the load midway on a table or bench to change your grip on it.</a:t>
            </a:r>
          </a:p>
          <a:p>
            <a:pPr marL="0" indent="0">
              <a:buNone/>
            </a:pPr>
            <a:r>
              <a:rPr lang="en-US" sz="4000" b="1" dirty="0"/>
              <a:t>Keep the load close to the waist</a:t>
            </a:r>
          </a:p>
          <a:p>
            <a:pPr marL="0" indent="0">
              <a:buNone/>
            </a:pPr>
            <a:r>
              <a:rPr lang="en-US" sz="4000" dirty="0"/>
              <a:t>Keep the load close to the waist for as long as possible while lifting to reduce the amount of pressure on the back.</a:t>
            </a:r>
          </a:p>
          <a:p>
            <a:pPr marL="0" indent="0">
              <a:buNone/>
            </a:pPr>
            <a:r>
              <a:rPr lang="en-US" sz="4000" dirty="0"/>
              <a:t>Keep the heaviest side of the load next to the body. If closely approaching the load is not possible, try to slide it towards the body before trying to lift it.</a:t>
            </a:r>
          </a:p>
          <a:p>
            <a:pPr marL="0" indent="0">
              <a:buNone/>
            </a:pPr>
            <a:r>
              <a:rPr lang="en-US" sz="4000" b="1" dirty="0"/>
              <a:t>Adopt a stable position</a:t>
            </a:r>
          </a:p>
          <a:p>
            <a:pPr marL="0" indent="0">
              <a:buNone/>
            </a:pPr>
            <a:r>
              <a:rPr lang="en-US" sz="4000" dirty="0"/>
              <a:t>Your feet should be apart with 1 leg slightly forward to maintain balance (alongside the load, if it's on the ground). Be prepared to move your feet during the lift to maintain a stable posture. Wearing over-tight clothing or unsuitable footwear, such as high heels or flip flops, may make this difficult.</a:t>
            </a:r>
          </a:p>
          <a:p>
            <a:pPr marL="0" indent="0">
              <a:buNone/>
            </a:pPr>
            <a:r>
              <a:rPr lang="en-US" sz="4000" b="1" dirty="0"/>
              <a:t>Ensure a good hold on the load</a:t>
            </a:r>
          </a:p>
          <a:p>
            <a:pPr marL="0" indent="0">
              <a:buNone/>
            </a:pPr>
            <a:r>
              <a:rPr lang="en-US" sz="4000" dirty="0"/>
              <a:t>Where possible, hug the load close to the body. This should help you make a stronger and more solid lift than gripping the load tightly with the hands only.</a:t>
            </a:r>
          </a:p>
          <a:p>
            <a:pPr marL="0" indent="0">
              <a:buNone/>
            </a:pPr>
            <a:r>
              <a:rPr lang="en-US" sz="4000" b="1" dirty="0"/>
              <a:t>Do not bend your back when lifting</a:t>
            </a:r>
          </a:p>
          <a:p>
            <a:pPr marL="0" indent="0">
              <a:buNone/>
            </a:pPr>
            <a:r>
              <a:rPr lang="en-US" sz="4000" dirty="0"/>
              <a:t>A slight bending of the back, hips and knees at the start of the lift is preferable to either fully flexing the back (stooping) or fully flexing the hips and knees – in other words, fully squatting.</a:t>
            </a:r>
          </a:p>
          <a:p>
            <a:pPr marL="0" indent="0">
              <a:buNone/>
            </a:pPr>
            <a:r>
              <a:rPr lang="en-US" sz="4000" b="1" dirty="0"/>
              <a:t>Do not bend the back any further while lifting</a:t>
            </a:r>
          </a:p>
          <a:p>
            <a:pPr marL="0" indent="0">
              <a:buNone/>
            </a:pPr>
            <a:r>
              <a:rPr lang="en-US" sz="4000" dirty="0"/>
              <a:t>This can happen if the legs begin to straighten before starting to raise the load.</a:t>
            </a:r>
          </a:p>
          <a:p>
            <a:pPr marL="0" indent="0">
              <a:buNone/>
            </a:pPr>
            <a:r>
              <a:rPr lang="en-US" sz="4000" b="1" dirty="0"/>
              <a:t>Do not twist when you lift</a:t>
            </a:r>
          </a:p>
          <a:p>
            <a:pPr marL="0" indent="0">
              <a:buNone/>
            </a:pPr>
            <a:r>
              <a:rPr lang="en-US" sz="4000" dirty="0"/>
              <a:t>Avoid twisting the back or leaning sideways, especially while the back is bent. Keep your shoulders level and facing the same direction as the hips. Turning by moving your feet is better than twisting and lifting at the same time.</a:t>
            </a:r>
          </a:p>
          <a:p>
            <a:pPr marL="0" indent="0">
              <a:buNone/>
            </a:pPr>
            <a:r>
              <a:rPr lang="en-US" sz="4000" b="1" dirty="0"/>
              <a:t>Look ahead</a:t>
            </a:r>
          </a:p>
          <a:p>
            <a:pPr marL="0" indent="0">
              <a:buNone/>
            </a:pPr>
            <a:r>
              <a:rPr lang="en-US" sz="4000" dirty="0"/>
              <a:t>Keep your head up when handling the load. Look ahead, not down at the load, once it has been held securely.</a:t>
            </a:r>
          </a:p>
          <a:p>
            <a:pPr marL="0" indent="0">
              <a:buNone/>
            </a:pPr>
            <a:r>
              <a:rPr lang="en-US" sz="4000" b="1" dirty="0"/>
              <a:t>Move smoothly</a:t>
            </a:r>
          </a:p>
          <a:p>
            <a:pPr marL="0" indent="0">
              <a:buNone/>
            </a:pPr>
            <a:r>
              <a:rPr lang="en-US" sz="4000" dirty="0"/>
              <a:t>Do not jerk or snatch the load as this can make it harder to keep control and increases the risk of injury.</a:t>
            </a:r>
          </a:p>
          <a:p>
            <a:pPr marL="0" indent="0">
              <a:buNone/>
            </a:pPr>
            <a:r>
              <a:rPr lang="en-US" sz="4000" b="1" dirty="0"/>
              <a:t>Know your limits</a:t>
            </a:r>
          </a:p>
          <a:p>
            <a:pPr marL="0" indent="0">
              <a:buNone/>
            </a:pPr>
            <a:r>
              <a:rPr lang="en-US" sz="4000" dirty="0"/>
              <a:t>Do not lift or handle more than you can easily manage. There's a difference between what people can lift and what they can safely lift. If you're in doubt, seek advice or get help.</a:t>
            </a:r>
          </a:p>
          <a:p>
            <a:pPr marL="0" indent="0">
              <a:buNone/>
            </a:pPr>
            <a:r>
              <a:rPr lang="en-US" sz="4000" b="1" dirty="0"/>
              <a:t>Lower down, then adjust</a:t>
            </a:r>
          </a:p>
          <a:p>
            <a:pPr marL="0" indent="0">
              <a:buNone/>
            </a:pPr>
            <a:r>
              <a:rPr lang="en-US" sz="4000" dirty="0"/>
              <a:t>Put the load down and then adjust. If you need to position the load precisely, put it down first, then slide it into the desired position.</a:t>
            </a:r>
          </a:p>
          <a:p>
            <a:pPr marL="0" indent="0">
              <a:buNone/>
            </a:pPr>
            <a:endParaRPr lang="en-US" dirty="0"/>
          </a:p>
        </p:txBody>
      </p:sp>
      <p:pic>
        <p:nvPicPr>
          <p:cNvPr id="3" name="Picture 2" descr="A logo with red and black squares&#10;&#10;Description automatically generated">
            <a:extLst>
              <a:ext uri="{FF2B5EF4-FFF2-40B4-BE49-F238E27FC236}">
                <a16:creationId xmlns:a16="http://schemas.microsoft.com/office/drawing/2014/main" id="{EF3FE30C-13CF-00F7-632D-4FBD97B5B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8600"/>
            <a:ext cx="1219200" cy="1219200"/>
          </a:xfrm>
          <a:prstGeom prst="rect">
            <a:avLst/>
          </a:prstGeom>
        </p:spPr>
      </p:pic>
    </p:spTree>
    <p:extLst>
      <p:ext uri="{BB962C8B-B14F-4D97-AF65-F5344CB8AC3E}">
        <p14:creationId xmlns:p14="http://schemas.microsoft.com/office/powerpoint/2010/main" val="227902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28800"/>
            <a:ext cx="4040188" cy="639762"/>
          </a:xfrm>
        </p:spPr>
        <p:txBody>
          <a:bodyPr>
            <a:normAutofit/>
          </a:bodyPr>
          <a:lstStyle/>
          <a:p>
            <a:r>
              <a:rPr lang="en-US" sz="2200" dirty="0"/>
              <a:t>Spatial Planning of a warehouse</a:t>
            </a:r>
            <a:r>
              <a:rPr lang="en-US" u="heavy" dirty="0"/>
              <a:t> </a:t>
            </a:r>
            <a:endParaRPr lang="en-US" dirty="0"/>
          </a:p>
        </p:txBody>
      </p:sp>
      <p:sp>
        <p:nvSpPr>
          <p:cNvPr id="5" name="Text Placeholder 4"/>
          <p:cNvSpPr>
            <a:spLocks noGrp="1"/>
          </p:cNvSpPr>
          <p:nvPr>
            <p:ph type="body" sz="quarter" idx="3"/>
          </p:nvPr>
        </p:nvSpPr>
        <p:spPr/>
        <p:txBody>
          <a:bodyPr/>
          <a:lstStyle/>
          <a:p>
            <a:pPr algn="r"/>
            <a:r>
              <a:rPr lang="en-US" sz="2000" dirty="0"/>
              <a:t>Warehouse locations</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32" t="23913" r="60481" b="41902"/>
          <a:stretch/>
        </p:blipFill>
        <p:spPr bwMode="auto">
          <a:xfrm>
            <a:off x="381000" y="3276600"/>
            <a:ext cx="4200939" cy="250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860" t="38623" r="50693" b="22755"/>
          <a:stretch/>
        </p:blipFill>
        <p:spPr bwMode="auto">
          <a:xfrm>
            <a:off x="4509751" y="2819400"/>
            <a:ext cx="4481849" cy="282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CE1BA997-196F-7853-F83E-FA2D1A4FA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81000"/>
            <a:ext cx="1219200" cy="1219200"/>
          </a:xfrm>
          <a:prstGeom prst="rect">
            <a:avLst/>
          </a:prstGeom>
        </p:spPr>
      </p:pic>
    </p:spTree>
    <p:extLst>
      <p:ext uri="{BB962C8B-B14F-4D97-AF65-F5344CB8AC3E}">
        <p14:creationId xmlns:p14="http://schemas.microsoft.com/office/powerpoint/2010/main" val="309339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648200" cy="639762"/>
          </a:xfrm>
        </p:spPr>
        <p:txBody>
          <a:bodyPr>
            <a:normAutofit fontScale="92500"/>
          </a:bodyPr>
          <a:lstStyle/>
          <a:p>
            <a:r>
              <a:rPr lang="en-US" sz="2000" dirty="0"/>
              <a:t>Lines, corridors and routes in the warehouse</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065" t="13043" r="21675" b="12319"/>
          <a:stretch/>
        </p:blipFill>
        <p:spPr bwMode="auto">
          <a:xfrm>
            <a:off x="533400" y="2286000"/>
            <a:ext cx="5022831" cy="3617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ubtitle 2"/>
          <p:cNvSpPr txBox="1">
            <a:spLocks/>
          </p:cNvSpPr>
          <p:nvPr/>
        </p:nvSpPr>
        <p:spPr>
          <a:xfrm>
            <a:off x="5791200" y="2305318"/>
            <a:ext cx="2743200" cy="361682"/>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2000" b="0" dirty="0"/>
              <a:t>Defining Ramps </a:t>
            </a:r>
          </a:p>
        </p:txBody>
      </p:sp>
      <p:pic>
        <p:nvPicPr>
          <p:cNvPr id="4" name="Picture 3" descr="A logo with red and black squares&#10;&#10;Description automatically generated">
            <a:extLst>
              <a:ext uri="{FF2B5EF4-FFF2-40B4-BE49-F238E27FC236}">
                <a16:creationId xmlns:a16="http://schemas.microsoft.com/office/drawing/2014/main" id="{13BBDEBD-58D8-9052-160A-D872E7D85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01638"/>
            <a:ext cx="1219200" cy="1219200"/>
          </a:xfrm>
          <a:prstGeom prst="rect">
            <a:avLst/>
          </a:prstGeom>
        </p:spPr>
      </p:pic>
    </p:spTree>
    <p:extLst>
      <p:ext uri="{BB962C8B-B14F-4D97-AF65-F5344CB8AC3E}">
        <p14:creationId xmlns:p14="http://schemas.microsoft.com/office/powerpoint/2010/main" val="701261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3733800" y="3048000"/>
            <a:ext cx="3200400" cy="492125"/>
          </a:xfrm>
        </p:spPr>
        <p:txBody>
          <a:bodyPr>
            <a:normAutofit fontScale="92500"/>
          </a:bodyPr>
          <a:lstStyle/>
          <a:p>
            <a:pPr marL="0" indent="0">
              <a:buNone/>
            </a:pPr>
            <a:r>
              <a:rPr lang="en-US" sz="2000" dirty="0"/>
              <a:t>Pallet overflow in picking area</a:t>
            </a:r>
          </a:p>
        </p:txBody>
      </p:sp>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fontScale="925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Lines, corridors and routes in the warehouse</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28" t="14855" r="35527" b="6250"/>
          <a:stretch/>
        </p:blipFill>
        <p:spPr bwMode="auto">
          <a:xfrm>
            <a:off x="649230" y="2163762"/>
            <a:ext cx="293217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DDAC8823-41B2-D095-ADD0-4686289EF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30" y="228600"/>
            <a:ext cx="1219200" cy="1219200"/>
          </a:xfrm>
          <a:prstGeom prst="rect">
            <a:avLst/>
          </a:prstGeom>
        </p:spPr>
      </p:pic>
    </p:spTree>
    <p:extLst>
      <p:ext uri="{BB962C8B-B14F-4D97-AF65-F5344CB8AC3E}">
        <p14:creationId xmlns:p14="http://schemas.microsoft.com/office/powerpoint/2010/main" val="632310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324600" y="2895600"/>
            <a:ext cx="2209800" cy="492125"/>
          </a:xfrm>
        </p:spPr>
        <p:txBody>
          <a:bodyPr>
            <a:normAutofit/>
          </a:bodyPr>
          <a:lstStyle/>
          <a:p>
            <a:pPr marL="0" indent="0">
              <a:buNone/>
            </a:pPr>
            <a:r>
              <a:rPr lang="en-US" sz="2000" dirty="0"/>
              <a:t>Pedestrian route</a:t>
            </a:r>
          </a:p>
        </p:txBody>
      </p:sp>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fontScale="925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Lines, corridors and routes in the warehouse</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185" t="34155" r="46629" b="15217"/>
          <a:stretch/>
        </p:blipFill>
        <p:spPr bwMode="auto">
          <a:xfrm>
            <a:off x="609600" y="2163762"/>
            <a:ext cx="5618923" cy="370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1ACC08B5-CB08-A006-EC21-F1681B7B4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04800"/>
            <a:ext cx="1219200" cy="1219200"/>
          </a:xfrm>
          <a:prstGeom prst="rect">
            <a:avLst/>
          </a:prstGeom>
        </p:spPr>
      </p:pic>
    </p:spTree>
    <p:extLst>
      <p:ext uri="{BB962C8B-B14F-4D97-AF65-F5344CB8AC3E}">
        <p14:creationId xmlns:p14="http://schemas.microsoft.com/office/powerpoint/2010/main" val="558985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fontScale="925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Lines, corridors and routes in the warehouse</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18" t="32790" r="48361" b="14674"/>
          <a:stretch/>
        </p:blipFill>
        <p:spPr bwMode="auto">
          <a:xfrm>
            <a:off x="546652" y="2189520"/>
            <a:ext cx="2577548" cy="192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485" t="33055" r="48911" b="14305"/>
          <a:stretch/>
        </p:blipFill>
        <p:spPr bwMode="auto">
          <a:xfrm>
            <a:off x="3276601" y="2189520"/>
            <a:ext cx="2514599" cy="1927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983" t="43794" r="38518" b="25572"/>
          <a:stretch/>
        </p:blipFill>
        <p:spPr bwMode="auto">
          <a:xfrm>
            <a:off x="605307" y="4443211"/>
            <a:ext cx="7611414" cy="224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7335" t="33056" r="53267" b="14657"/>
          <a:stretch/>
        </p:blipFill>
        <p:spPr bwMode="auto">
          <a:xfrm>
            <a:off x="5943600" y="2163762"/>
            <a:ext cx="2133600" cy="1947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348FCEFF-E390-59A0-006B-B83498D20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170" y="173865"/>
            <a:ext cx="1219200" cy="1219200"/>
          </a:xfrm>
          <a:prstGeom prst="rect">
            <a:avLst/>
          </a:prstGeom>
        </p:spPr>
      </p:pic>
    </p:spTree>
    <p:extLst>
      <p:ext uri="{BB962C8B-B14F-4D97-AF65-F5344CB8AC3E}">
        <p14:creationId xmlns:p14="http://schemas.microsoft.com/office/powerpoint/2010/main" val="2583849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2174875"/>
            <a:ext cx="8077200" cy="3951288"/>
          </a:xfrm>
        </p:spPr>
        <p:txBody>
          <a:bodyPr>
            <a:normAutofit/>
          </a:bodyPr>
          <a:lstStyle/>
          <a:p>
            <a:pPr marL="0" indent="0">
              <a:buNone/>
            </a:pPr>
            <a:r>
              <a:rPr lang="en-US" sz="1600" dirty="0"/>
              <a:t>Workers should be properly aware of safety procedures on the job as well as any potential hazards in the warehouse. Signage available to distribution centers include forklift safety signs, clearance height and capacity signs, quality control signs, safety reminder signs, and more. </a:t>
            </a:r>
          </a:p>
          <a:p>
            <a:pPr marL="0" indent="0">
              <a:buNone/>
            </a:pPr>
            <a:r>
              <a:rPr lang="en-US" sz="1600" dirty="0"/>
              <a:t>Aisle and pole marking signs help forklift drivers navigate around corners and in tight spots without damaging their equipment and the storage racks and shelves. </a:t>
            </a:r>
          </a:p>
          <a:p>
            <a:pPr marL="0" indent="0">
              <a:buNone/>
            </a:pPr>
            <a:r>
              <a:rPr lang="en-US" sz="1600" dirty="0"/>
              <a:t>Improperly labeled and managed warehouses can be a breeding ground for workplace injuries. Signs should never be taken for granted when it comes to workplace safety.</a:t>
            </a:r>
          </a:p>
        </p:txBody>
      </p:sp>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Signing in the warehouse</a:t>
            </a:r>
          </a:p>
        </p:txBody>
      </p:sp>
      <p:pic>
        <p:nvPicPr>
          <p:cNvPr id="3" name="Picture 2" descr="A logo with red and black squares&#10;&#10;Description automatically generated">
            <a:extLst>
              <a:ext uri="{FF2B5EF4-FFF2-40B4-BE49-F238E27FC236}">
                <a16:creationId xmlns:a16="http://schemas.microsoft.com/office/drawing/2014/main" id="{97B65FD3-8F1A-578B-97AA-D65CA6A4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18" y="253346"/>
            <a:ext cx="1219200" cy="1219200"/>
          </a:xfrm>
          <a:prstGeom prst="rect">
            <a:avLst/>
          </a:prstGeom>
        </p:spPr>
      </p:pic>
    </p:spTree>
    <p:extLst>
      <p:ext uri="{BB962C8B-B14F-4D97-AF65-F5344CB8AC3E}">
        <p14:creationId xmlns:p14="http://schemas.microsoft.com/office/powerpoint/2010/main" val="3348389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Signing in the warehouse</a:t>
            </a:r>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838" t="40273" r="20008" b="41065"/>
          <a:stretch/>
        </p:blipFill>
        <p:spPr bwMode="auto">
          <a:xfrm>
            <a:off x="462566" y="2163762"/>
            <a:ext cx="795387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7231" t="42034" r="23274" b="36840"/>
          <a:stretch/>
        </p:blipFill>
        <p:spPr bwMode="auto">
          <a:xfrm>
            <a:off x="533400" y="3733800"/>
            <a:ext cx="5138671" cy="154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A81C3C3D-43F7-4E0D-C6E9-00F694965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47" y="159543"/>
            <a:ext cx="1219200" cy="1219200"/>
          </a:xfrm>
          <a:prstGeom prst="rect">
            <a:avLst/>
          </a:prstGeom>
        </p:spPr>
      </p:pic>
    </p:spTree>
    <p:extLst>
      <p:ext uri="{BB962C8B-B14F-4D97-AF65-F5344CB8AC3E}">
        <p14:creationId xmlns:p14="http://schemas.microsoft.com/office/powerpoint/2010/main" val="3701612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Signing in the warehouse</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0" t="50000" r="38685" b="31159"/>
          <a:stretch/>
        </p:blipFill>
        <p:spPr bwMode="auto">
          <a:xfrm>
            <a:off x="609600" y="2279374"/>
            <a:ext cx="7620001" cy="137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462" t="45027" r="60591" b="27487"/>
          <a:stretch/>
        </p:blipFill>
        <p:spPr bwMode="auto">
          <a:xfrm>
            <a:off x="609600" y="3810000"/>
            <a:ext cx="1944710" cy="201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5155" t="45202" r="61086" b="29621"/>
          <a:stretch/>
        </p:blipFill>
        <p:spPr bwMode="auto">
          <a:xfrm>
            <a:off x="2629437" y="3810000"/>
            <a:ext cx="1954469" cy="201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2483" t="41857" r="58809" b="23636"/>
          <a:stretch/>
        </p:blipFill>
        <p:spPr bwMode="auto">
          <a:xfrm>
            <a:off x="5938682" y="3620795"/>
            <a:ext cx="2303798" cy="238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294F21CF-A80A-AB04-7917-0594FBBD1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494" y="427686"/>
            <a:ext cx="1219200" cy="1219200"/>
          </a:xfrm>
          <a:prstGeom prst="rect">
            <a:avLst/>
          </a:prstGeom>
        </p:spPr>
      </p:pic>
    </p:spTree>
    <p:extLst>
      <p:ext uri="{BB962C8B-B14F-4D97-AF65-F5344CB8AC3E}">
        <p14:creationId xmlns:p14="http://schemas.microsoft.com/office/powerpoint/2010/main" val="2178580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62566" y="1524000"/>
            <a:ext cx="46482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Signing in the warehouse</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97" t="31884" r="46934" b="13406"/>
          <a:stretch/>
        </p:blipFill>
        <p:spPr bwMode="auto">
          <a:xfrm>
            <a:off x="609600" y="2312504"/>
            <a:ext cx="5499653" cy="400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A logo with red and black squares&#10;&#10;Description automatically generated">
            <a:extLst>
              <a:ext uri="{FF2B5EF4-FFF2-40B4-BE49-F238E27FC236}">
                <a16:creationId xmlns:a16="http://schemas.microsoft.com/office/drawing/2014/main" id="{4526D116-1B89-DCED-7DE0-89D7EECC3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4800"/>
            <a:ext cx="1219200" cy="1219200"/>
          </a:xfrm>
          <a:prstGeom prst="rect">
            <a:avLst/>
          </a:prstGeom>
        </p:spPr>
      </p:pic>
    </p:spTree>
    <p:extLst>
      <p:ext uri="{BB962C8B-B14F-4D97-AF65-F5344CB8AC3E}">
        <p14:creationId xmlns:p14="http://schemas.microsoft.com/office/powerpoint/2010/main" val="405267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Naming warehouse locations</a:t>
            </a:r>
          </a:p>
        </p:txBody>
      </p:sp>
      <p:sp>
        <p:nvSpPr>
          <p:cNvPr id="4" name="Content Placeholder 3"/>
          <p:cNvSpPr>
            <a:spLocks noGrp="1"/>
          </p:cNvSpPr>
          <p:nvPr>
            <p:ph sz="half" idx="2"/>
          </p:nvPr>
        </p:nvSpPr>
        <p:spPr>
          <a:xfrm>
            <a:off x="457200" y="2174875"/>
            <a:ext cx="6400800" cy="3768725"/>
          </a:xfrm>
        </p:spPr>
        <p:txBody>
          <a:bodyPr>
            <a:normAutofit/>
          </a:bodyPr>
          <a:lstStyle/>
          <a:p>
            <a:endParaRPr lang="en-US" sz="2000" dirty="0"/>
          </a:p>
          <a:p>
            <a:r>
              <a:rPr lang="en-US" sz="2000" dirty="0"/>
              <a:t>Ramps – Docs</a:t>
            </a:r>
          </a:p>
          <a:p>
            <a:pPr marL="0" indent="0">
              <a:buNone/>
            </a:pPr>
            <a:r>
              <a:rPr lang="en-US" sz="2000" dirty="0"/>
              <a:t>      	</a:t>
            </a:r>
            <a:r>
              <a:rPr lang="en-US" sz="1600" dirty="0"/>
              <a:t>Docs could have 2 dimensions. The building where they are and 	the unique number that define the location. </a:t>
            </a:r>
            <a:r>
              <a:rPr lang="en-US" sz="1600" b="1" dirty="0"/>
              <a:t>(01.R.97)</a:t>
            </a:r>
          </a:p>
          <a:p>
            <a:r>
              <a:rPr lang="en-US" sz="2000" dirty="0"/>
              <a:t>Store Area</a:t>
            </a:r>
          </a:p>
          <a:p>
            <a:pPr marL="0" indent="0">
              <a:buNone/>
            </a:pPr>
            <a:r>
              <a:rPr lang="en-US" sz="2000" dirty="0"/>
              <a:t>	</a:t>
            </a:r>
            <a:r>
              <a:rPr lang="en-US" sz="1600" dirty="0"/>
              <a:t>Store Area could have 2 dimensions. The building where they 	are and the unique number that define the location. </a:t>
            </a:r>
            <a:r>
              <a:rPr lang="en-US" sz="1600" b="1" dirty="0"/>
              <a:t>(01.A.25)</a:t>
            </a:r>
          </a:p>
          <a:p>
            <a:r>
              <a:rPr lang="en-US" sz="2000" dirty="0"/>
              <a:t>Store Locations</a:t>
            </a:r>
          </a:p>
          <a:p>
            <a:pPr marL="457200" lvl="1" indent="0">
              <a:buNone/>
            </a:pPr>
            <a:r>
              <a:rPr lang="en-US" dirty="0"/>
              <a:t>	</a:t>
            </a:r>
            <a:r>
              <a:rPr lang="en-US" sz="1600" dirty="0"/>
              <a:t>Store Locations have 3 dimensions or 4 dimensions. The 	building, the row, the column and the level. </a:t>
            </a:r>
            <a:r>
              <a:rPr lang="en-US" sz="1600" b="1" dirty="0"/>
              <a:t>(01.B.01.01.02)</a:t>
            </a:r>
          </a:p>
          <a:p>
            <a:endParaRPr lang="en-US" dirty="0"/>
          </a:p>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05" t="36092" r="47445" b="14130"/>
          <a:stretch/>
        </p:blipFill>
        <p:spPr bwMode="auto">
          <a:xfrm>
            <a:off x="5203749" y="304800"/>
            <a:ext cx="3296652" cy="223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CB6393A3-A8B9-7EDF-D0FE-11D0E683F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0469"/>
            <a:ext cx="1219200" cy="1219200"/>
          </a:xfrm>
          <a:prstGeom prst="rect">
            <a:avLst/>
          </a:prstGeom>
        </p:spPr>
      </p:pic>
    </p:spTree>
    <p:extLst>
      <p:ext uri="{BB962C8B-B14F-4D97-AF65-F5344CB8AC3E}">
        <p14:creationId xmlns:p14="http://schemas.microsoft.com/office/powerpoint/2010/main" val="3869858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52600"/>
            <a:ext cx="4040188" cy="639762"/>
          </a:xfrm>
        </p:spPr>
        <p:txBody>
          <a:bodyPr>
            <a:normAutofit/>
          </a:bodyPr>
          <a:lstStyle/>
          <a:p>
            <a:r>
              <a:rPr lang="en-US" sz="2000" dirty="0"/>
              <a:t>Warehouse dimensions</a:t>
            </a:r>
          </a:p>
        </p:txBody>
      </p:sp>
      <p:sp>
        <p:nvSpPr>
          <p:cNvPr id="4" name="Content Placeholder 3"/>
          <p:cNvSpPr>
            <a:spLocks noGrp="1"/>
          </p:cNvSpPr>
          <p:nvPr>
            <p:ph sz="half" idx="2"/>
          </p:nvPr>
        </p:nvSpPr>
        <p:spPr>
          <a:xfrm>
            <a:off x="457200" y="2362199"/>
            <a:ext cx="4040188" cy="3763963"/>
          </a:xfrm>
        </p:spPr>
        <p:txBody>
          <a:bodyPr>
            <a:normAutofit/>
          </a:bodyPr>
          <a:lstStyle/>
          <a:p>
            <a:r>
              <a:rPr lang="en-US" sz="2000" dirty="0"/>
              <a:t>Building</a:t>
            </a:r>
          </a:p>
          <a:p>
            <a:r>
              <a:rPr lang="en-US" sz="2000" dirty="0"/>
              <a:t>Storage type</a:t>
            </a:r>
          </a:p>
          <a:p>
            <a:r>
              <a:rPr lang="en-US" sz="2000" dirty="0"/>
              <a:t>Row</a:t>
            </a:r>
          </a:p>
          <a:p>
            <a:r>
              <a:rPr lang="en-US" sz="2000" dirty="0"/>
              <a:t>Column</a:t>
            </a:r>
          </a:p>
          <a:p>
            <a:r>
              <a:rPr lang="en-US" sz="2000" dirty="0"/>
              <a:t>Level</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602" t="32747" r="41639" b="13768"/>
          <a:stretch/>
        </p:blipFill>
        <p:spPr bwMode="auto">
          <a:xfrm>
            <a:off x="4314580" y="685800"/>
            <a:ext cx="4219820" cy="240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79" t="38160" r="42081" b="27685"/>
          <a:stretch/>
        </p:blipFill>
        <p:spPr bwMode="auto">
          <a:xfrm>
            <a:off x="3997817" y="3112395"/>
            <a:ext cx="4559121" cy="249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logo with red and black squares&#10;&#10;Description automatically generated">
            <a:extLst>
              <a:ext uri="{FF2B5EF4-FFF2-40B4-BE49-F238E27FC236}">
                <a16:creationId xmlns:a16="http://schemas.microsoft.com/office/drawing/2014/main" id="{2C57E49B-DAF9-79F7-8183-D94B1AF43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04800"/>
            <a:ext cx="1219200" cy="1219200"/>
          </a:xfrm>
          <a:prstGeom prst="rect">
            <a:avLst/>
          </a:prstGeom>
        </p:spPr>
      </p:pic>
    </p:spTree>
    <p:extLst>
      <p:ext uri="{BB962C8B-B14F-4D97-AF65-F5344CB8AC3E}">
        <p14:creationId xmlns:p14="http://schemas.microsoft.com/office/powerpoint/2010/main" val="1566321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981200"/>
            <a:ext cx="4040188" cy="639762"/>
          </a:xfrm>
        </p:spPr>
        <p:txBody>
          <a:bodyPr>
            <a:normAutofit/>
          </a:bodyPr>
          <a:lstStyle/>
          <a:p>
            <a:r>
              <a:rPr lang="en-US" sz="2000" dirty="0"/>
              <a:t>Moving inside the warehouse</a:t>
            </a:r>
          </a:p>
        </p:txBody>
      </p:sp>
      <p:sp>
        <p:nvSpPr>
          <p:cNvPr id="10" name="Rectangle 9"/>
          <p:cNvSpPr/>
          <p:nvPr/>
        </p:nvSpPr>
        <p:spPr>
          <a:xfrm>
            <a:off x="381000" y="3124200"/>
            <a:ext cx="6096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01.R01</a:t>
            </a:r>
          </a:p>
        </p:txBody>
      </p:sp>
      <p:sp>
        <p:nvSpPr>
          <p:cNvPr id="23" name="Rectangle 22"/>
          <p:cNvSpPr/>
          <p:nvPr/>
        </p:nvSpPr>
        <p:spPr>
          <a:xfrm>
            <a:off x="381000" y="3748646"/>
            <a:ext cx="6096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01R.02</a:t>
            </a:r>
          </a:p>
        </p:txBody>
      </p:sp>
      <p:sp>
        <p:nvSpPr>
          <p:cNvPr id="24" name="Rectangle 23"/>
          <p:cNvSpPr/>
          <p:nvPr/>
        </p:nvSpPr>
        <p:spPr>
          <a:xfrm>
            <a:off x="381000" y="4406900"/>
            <a:ext cx="609600" cy="62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01R.03</a:t>
            </a:r>
          </a:p>
        </p:txBody>
      </p:sp>
      <p:sp>
        <p:nvSpPr>
          <p:cNvPr id="20" name="Rectangle 19"/>
          <p:cNvSpPr/>
          <p:nvPr/>
        </p:nvSpPr>
        <p:spPr>
          <a:xfrm>
            <a:off x="2138950" y="3048000"/>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01.B0101….</a:t>
            </a:r>
          </a:p>
        </p:txBody>
      </p:sp>
      <p:sp>
        <p:nvSpPr>
          <p:cNvPr id="33" name="Rectangle 32"/>
          <p:cNvSpPr/>
          <p:nvPr/>
        </p:nvSpPr>
        <p:spPr>
          <a:xfrm>
            <a:off x="3200400" y="3044825"/>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01.B0102….</a:t>
            </a:r>
          </a:p>
        </p:txBody>
      </p:sp>
      <p:sp>
        <p:nvSpPr>
          <p:cNvPr id="34" name="Rectangle 33"/>
          <p:cNvSpPr/>
          <p:nvPr/>
        </p:nvSpPr>
        <p:spPr>
          <a:xfrm>
            <a:off x="4243605" y="3051264"/>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01.B0103….</a:t>
            </a:r>
          </a:p>
        </p:txBody>
      </p:sp>
      <p:sp>
        <p:nvSpPr>
          <p:cNvPr id="35" name="Rectangle 34"/>
          <p:cNvSpPr/>
          <p:nvPr/>
        </p:nvSpPr>
        <p:spPr>
          <a:xfrm>
            <a:off x="5311494" y="3051264"/>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01.B0104….</a:t>
            </a:r>
          </a:p>
        </p:txBody>
      </p:sp>
      <p:sp>
        <p:nvSpPr>
          <p:cNvPr id="36" name="Rectangle 35"/>
          <p:cNvSpPr/>
          <p:nvPr/>
        </p:nvSpPr>
        <p:spPr>
          <a:xfrm>
            <a:off x="6372944" y="3054528"/>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01.B0105….</a:t>
            </a:r>
          </a:p>
        </p:txBody>
      </p:sp>
      <p:sp>
        <p:nvSpPr>
          <p:cNvPr id="37" name="Rectangle 36"/>
          <p:cNvSpPr/>
          <p:nvPr/>
        </p:nvSpPr>
        <p:spPr>
          <a:xfrm>
            <a:off x="7434394" y="3057792"/>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01.B0106….</a:t>
            </a:r>
          </a:p>
        </p:txBody>
      </p:sp>
      <p:sp>
        <p:nvSpPr>
          <p:cNvPr id="38" name="Rectangle 37"/>
          <p:cNvSpPr/>
          <p:nvPr/>
        </p:nvSpPr>
        <p:spPr>
          <a:xfrm>
            <a:off x="2159342" y="3672446"/>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6</a:t>
            </a:r>
            <a:r>
              <a:rPr lang="en-US" sz="900" dirty="0"/>
              <a:t>….</a:t>
            </a:r>
          </a:p>
        </p:txBody>
      </p:sp>
      <p:sp>
        <p:nvSpPr>
          <p:cNvPr id="39" name="Rectangle 38"/>
          <p:cNvSpPr/>
          <p:nvPr/>
        </p:nvSpPr>
        <p:spPr>
          <a:xfrm>
            <a:off x="3220792" y="3669271"/>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5</a:t>
            </a:r>
            <a:r>
              <a:rPr lang="en-US" sz="900" dirty="0"/>
              <a:t>….</a:t>
            </a:r>
          </a:p>
        </p:txBody>
      </p:sp>
      <p:sp>
        <p:nvSpPr>
          <p:cNvPr id="40" name="Rectangle 39"/>
          <p:cNvSpPr/>
          <p:nvPr/>
        </p:nvSpPr>
        <p:spPr>
          <a:xfrm>
            <a:off x="4263997" y="3675710"/>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4</a:t>
            </a:r>
            <a:r>
              <a:rPr lang="en-US" sz="900" dirty="0"/>
              <a:t>….</a:t>
            </a:r>
          </a:p>
        </p:txBody>
      </p:sp>
      <p:sp>
        <p:nvSpPr>
          <p:cNvPr id="41" name="Rectangle 40"/>
          <p:cNvSpPr/>
          <p:nvPr/>
        </p:nvSpPr>
        <p:spPr>
          <a:xfrm>
            <a:off x="5331886" y="3675710"/>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3</a:t>
            </a:r>
            <a:r>
              <a:rPr lang="en-US" sz="900" dirty="0"/>
              <a:t>….</a:t>
            </a:r>
          </a:p>
        </p:txBody>
      </p:sp>
      <p:sp>
        <p:nvSpPr>
          <p:cNvPr id="42" name="Rectangle 41"/>
          <p:cNvSpPr/>
          <p:nvPr/>
        </p:nvSpPr>
        <p:spPr>
          <a:xfrm>
            <a:off x="6393336" y="3678974"/>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2</a:t>
            </a:r>
            <a:r>
              <a:rPr lang="en-US" sz="900" dirty="0"/>
              <a:t>….</a:t>
            </a:r>
          </a:p>
        </p:txBody>
      </p:sp>
      <p:sp>
        <p:nvSpPr>
          <p:cNvPr id="43" name="Rectangle 42"/>
          <p:cNvSpPr/>
          <p:nvPr/>
        </p:nvSpPr>
        <p:spPr>
          <a:xfrm>
            <a:off x="7454786" y="3682238"/>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01.B020</a:t>
            </a:r>
            <a:r>
              <a:rPr lang="el-GR" sz="900" dirty="0"/>
              <a:t>1</a:t>
            </a:r>
            <a:r>
              <a:rPr lang="en-US" sz="900" dirty="0"/>
              <a:t>….</a:t>
            </a:r>
          </a:p>
        </p:txBody>
      </p:sp>
      <p:sp>
        <p:nvSpPr>
          <p:cNvPr id="45" name="Rectangle 44"/>
          <p:cNvSpPr/>
          <p:nvPr/>
        </p:nvSpPr>
        <p:spPr>
          <a:xfrm>
            <a:off x="2177506" y="3965575"/>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01.B0301….</a:t>
            </a:r>
          </a:p>
        </p:txBody>
      </p:sp>
      <p:sp>
        <p:nvSpPr>
          <p:cNvPr id="46" name="Rectangle 45"/>
          <p:cNvSpPr/>
          <p:nvPr/>
        </p:nvSpPr>
        <p:spPr>
          <a:xfrm>
            <a:off x="3238956" y="3962400"/>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01.B0303….</a:t>
            </a:r>
          </a:p>
        </p:txBody>
      </p:sp>
      <p:sp>
        <p:nvSpPr>
          <p:cNvPr id="47" name="Rectangle 46"/>
          <p:cNvSpPr/>
          <p:nvPr/>
        </p:nvSpPr>
        <p:spPr>
          <a:xfrm>
            <a:off x="4282161" y="3968839"/>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01.B0305….</a:t>
            </a:r>
          </a:p>
        </p:txBody>
      </p:sp>
      <p:sp>
        <p:nvSpPr>
          <p:cNvPr id="48" name="Rectangle 47"/>
          <p:cNvSpPr/>
          <p:nvPr/>
        </p:nvSpPr>
        <p:spPr>
          <a:xfrm>
            <a:off x="5350050" y="3968839"/>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01.B0307….</a:t>
            </a:r>
          </a:p>
        </p:txBody>
      </p:sp>
      <p:sp>
        <p:nvSpPr>
          <p:cNvPr id="49" name="Rectangle 48"/>
          <p:cNvSpPr/>
          <p:nvPr/>
        </p:nvSpPr>
        <p:spPr>
          <a:xfrm>
            <a:off x="6411500" y="3972103"/>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01.B0309….</a:t>
            </a:r>
          </a:p>
        </p:txBody>
      </p:sp>
      <p:sp>
        <p:nvSpPr>
          <p:cNvPr id="50" name="Rectangle 49"/>
          <p:cNvSpPr/>
          <p:nvPr/>
        </p:nvSpPr>
        <p:spPr>
          <a:xfrm>
            <a:off x="7472950" y="3975367"/>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01.B0311….</a:t>
            </a:r>
          </a:p>
        </p:txBody>
      </p:sp>
      <p:sp>
        <p:nvSpPr>
          <p:cNvPr id="51" name="Rectangle 50"/>
          <p:cNvSpPr/>
          <p:nvPr/>
        </p:nvSpPr>
        <p:spPr>
          <a:xfrm>
            <a:off x="2177506" y="4632058"/>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01.B0302….</a:t>
            </a:r>
          </a:p>
        </p:txBody>
      </p:sp>
      <p:sp>
        <p:nvSpPr>
          <p:cNvPr id="52" name="Rectangle 51"/>
          <p:cNvSpPr/>
          <p:nvPr/>
        </p:nvSpPr>
        <p:spPr>
          <a:xfrm>
            <a:off x="3238956" y="4628883"/>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01.B0304….</a:t>
            </a:r>
          </a:p>
        </p:txBody>
      </p:sp>
      <p:sp>
        <p:nvSpPr>
          <p:cNvPr id="53" name="Rectangle 52"/>
          <p:cNvSpPr/>
          <p:nvPr/>
        </p:nvSpPr>
        <p:spPr>
          <a:xfrm>
            <a:off x="4282161" y="4635322"/>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01.B0306….</a:t>
            </a:r>
          </a:p>
        </p:txBody>
      </p:sp>
      <p:sp>
        <p:nvSpPr>
          <p:cNvPr id="54" name="Rectangle 53"/>
          <p:cNvSpPr/>
          <p:nvPr/>
        </p:nvSpPr>
        <p:spPr>
          <a:xfrm>
            <a:off x="5350050" y="4635322"/>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01.B0308….</a:t>
            </a:r>
          </a:p>
        </p:txBody>
      </p:sp>
      <p:sp>
        <p:nvSpPr>
          <p:cNvPr id="55" name="Rectangle 54"/>
          <p:cNvSpPr/>
          <p:nvPr/>
        </p:nvSpPr>
        <p:spPr>
          <a:xfrm>
            <a:off x="6411500" y="4638586"/>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01.B0310….</a:t>
            </a:r>
          </a:p>
        </p:txBody>
      </p:sp>
      <p:sp>
        <p:nvSpPr>
          <p:cNvPr id="56" name="Rectangle 55"/>
          <p:cNvSpPr/>
          <p:nvPr/>
        </p:nvSpPr>
        <p:spPr>
          <a:xfrm>
            <a:off x="7472950" y="4641850"/>
            <a:ext cx="1061450" cy="311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01.B0312….</a:t>
            </a:r>
          </a:p>
        </p:txBody>
      </p:sp>
      <p:sp>
        <p:nvSpPr>
          <p:cNvPr id="28" name="Right Arrow 27"/>
          <p:cNvSpPr/>
          <p:nvPr/>
        </p:nvSpPr>
        <p:spPr>
          <a:xfrm>
            <a:off x="1143000" y="3213367"/>
            <a:ext cx="838200" cy="611479"/>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Forward</a:t>
            </a:r>
          </a:p>
        </p:txBody>
      </p:sp>
      <p:sp>
        <p:nvSpPr>
          <p:cNvPr id="60" name="Right Arrow 59"/>
          <p:cNvSpPr/>
          <p:nvPr/>
        </p:nvSpPr>
        <p:spPr>
          <a:xfrm>
            <a:off x="1211151" y="4154777"/>
            <a:ext cx="838200" cy="611479"/>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tx1"/>
                </a:solidFill>
              </a:rPr>
              <a:t>ZickZack</a:t>
            </a:r>
            <a:endParaRPr lang="en-US" sz="900" b="1" dirty="0">
              <a:solidFill>
                <a:schemeClr val="tx1"/>
              </a:solidFill>
            </a:endParaRPr>
          </a:p>
        </p:txBody>
      </p:sp>
      <p:pic>
        <p:nvPicPr>
          <p:cNvPr id="4" name="Picture 3" descr="A logo with red and black squares&#10;&#10;Description automatically generated">
            <a:extLst>
              <a:ext uri="{FF2B5EF4-FFF2-40B4-BE49-F238E27FC236}">
                <a16:creationId xmlns:a16="http://schemas.microsoft.com/office/drawing/2014/main" id="{4A99B93F-7246-F80D-CB67-CF043FA31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73318"/>
            <a:ext cx="1219200" cy="1219200"/>
          </a:xfrm>
          <a:prstGeom prst="rect">
            <a:avLst/>
          </a:prstGeom>
        </p:spPr>
      </p:pic>
    </p:spTree>
    <p:extLst>
      <p:ext uri="{BB962C8B-B14F-4D97-AF65-F5344CB8AC3E}">
        <p14:creationId xmlns:p14="http://schemas.microsoft.com/office/powerpoint/2010/main" val="225498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US" sz="2000" u="sng" dirty="0"/>
              <a:t>Storage Types </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565" t="11776" r="13222" b="4710"/>
          <a:stretch/>
        </p:blipFill>
        <p:spPr bwMode="auto">
          <a:xfrm>
            <a:off x="1752600" y="2179384"/>
            <a:ext cx="6934200" cy="450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logo with red and black squares&#10;&#10;Description automatically generated">
            <a:extLst>
              <a:ext uri="{FF2B5EF4-FFF2-40B4-BE49-F238E27FC236}">
                <a16:creationId xmlns:a16="http://schemas.microsoft.com/office/drawing/2014/main" id="{2FB45CF9-A2F5-885E-960B-F79CB83BB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2439"/>
            <a:ext cx="1219200" cy="1219200"/>
          </a:xfrm>
          <a:prstGeom prst="rect">
            <a:avLst/>
          </a:prstGeom>
        </p:spPr>
      </p:pic>
    </p:spTree>
    <p:extLst>
      <p:ext uri="{BB962C8B-B14F-4D97-AF65-F5344CB8AC3E}">
        <p14:creationId xmlns:p14="http://schemas.microsoft.com/office/powerpoint/2010/main" val="2217867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2608</Words>
  <Application>Microsoft Office PowerPoint</Application>
  <PresentationFormat>On-screen Show (4:3)</PresentationFormat>
  <Paragraphs>282</Paragraphs>
  <Slides>57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Effra Corp</vt:lpstr>
      <vt:lpstr>Office Theme</vt:lpstr>
      <vt:lpstr>Section 1. Basic topics</vt:lpstr>
      <vt:lpstr>Introduction in Logistics and Supply Chain Management</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1. Basic topics</dc:title>
  <dc:creator>tassos</dc:creator>
  <cp:lastModifiedBy>Tassos Ioannidis</cp:lastModifiedBy>
  <cp:revision>77</cp:revision>
  <dcterms:created xsi:type="dcterms:W3CDTF">2006-08-16T00:00:00Z</dcterms:created>
  <dcterms:modified xsi:type="dcterms:W3CDTF">2023-10-13T12:26:39Z</dcterms:modified>
</cp:coreProperties>
</file>